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74" r:id="rId6"/>
    <p:sldId id="258" r:id="rId7"/>
    <p:sldId id="280" r:id="rId8"/>
    <p:sldId id="279" r:id="rId9"/>
    <p:sldId id="266" r:id="rId10"/>
    <p:sldId id="267" r:id="rId11"/>
    <p:sldId id="268" r:id="rId12"/>
    <p:sldId id="269" r:id="rId13"/>
    <p:sldId id="270" r:id="rId14"/>
    <p:sldId id="278" r:id="rId15"/>
    <p:sldId id="259" r:id="rId16"/>
    <p:sldId id="262" r:id="rId17"/>
    <p:sldId id="275" r:id="rId18"/>
    <p:sldId id="276" r:id="rId19"/>
    <p:sldId id="277" r:id="rId20"/>
    <p:sldId id="263" r:id="rId21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46" autoAdjust="0"/>
  </p:normalViewPr>
  <p:slideViewPr>
    <p:cSldViewPr>
      <p:cViewPr varScale="1">
        <p:scale>
          <a:sx n="116" d="100"/>
          <a:sy n="116" d="100"/>
        </p:scale>
        <p:origin x="336" y="12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8FBB8-B4D2-4D56-9872-1914D414AC65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B54E79A-66B3-4051-8370-EB638E756E66}">
      <dgm:prSet phldrT="[Текст]" custT="1"/>
      <dgm:spPr/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Контроль над потоками отходов</a:t>
          </a:r>
          <a:endParaRPr lang="ru-RU" sz="2400" dirty="0"/>
        </a:p>
      </dgm:t>
    </dgm:pt>
    <dgm:pt modelId="{E509B924-EDE0-4568-8BDE-AB6CC5BE7A92}" type="parTrans" cxnId="{89698814-AC2E-4E75-A99D-A90D73769523}">
      <dgm:prSet/>
      <dgm:spPr/>
      <dgm:t>
        <a:bodyPr/>
        <a:lstStyle/>
        <a:p>
          <a:endParaRPr lang="ru-RU" sz="2400"/>
        </a:p>
      </dgm:t>
    </dgm:pt>
    <dgm:pt modelId="{2B769896-18CE-4232-B142-831971847A15}" type="sibTrans" cxnId="{89698814-AC2E-4E75-A99D-A90D73769523}">
      <dgm:prSet/>
      <dgm:spPr/>
      <dgm:t>
        <a:bodyPr/>
        <a:lstStyle/>
        <a:p>
          <a:endParaRPr lang="ru-RU" sz="2400"/>
        </a:p>
      </dgm:t>
    </dgm:pt>
    <dgm:pt modelId="{4A7F85BF-4C1C-45D8-AD35-D4766407E629}">
      <dgm:prSet custT="1"/>
      <dgm:spPr/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Достижение прозрачности системы обращения с отходами</a:t>
          </a:r>
        </a:p>
      </dgm:t>
    </dgm:pt>
    <dgm:pt modelId="{F7E32589-81BF-4991-8FC8-8ED6E565E10A}" type="parTrans" cxnId="{A4D3A48A-C521-4F4D-8D40-D6FC412E17FB}">
      <dgm:prSet/>
      <dgm:spPr/>
      <dgm:t>
        <a:bodyPr/>
        <a:lstStyle/>
        <a:p>
          <a:endParaRPr lang="ru-RU" sz="2400"/>
        </a:p>
      </dgm:t>
    </dgm:pt>
    <dgm:pt modelId="{AE49A6F9-59F5-4FE9-949B-CD581B024793}" type="sibTrans" cxnId="{A4D3A48A-C521-4F4D-8D40-D6FC412E17FB}">
      <dgm:prSet/>
      <dgm:spPr/>
      <dgm:t>
        <a:bodyPr/>
        <a:lstStyle/>
        <a:p>
          <a:endParaRPr lang="ru-RU" sz="2400"/>
        </a:p>
      </dgm:t>
    </dgm:pt>
    <dgm:pt modelId="{A54917E2-A19D-4761-A758-1B5F52ACD662}">
      <dgm:prSet custT="1"/>
      <dgm:spPr/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Максимальное извлечение полезных компонентов из отходов</a:t>
          </a:r>
        </a:p>
      </dgm:t>
    </dgm:pt>
    <dgm:pt modelId="{18A41B47-2DB8-4F6A-BCBE-66F50EFBD8AA}" type="parTrans" cxnId="{1C571C44-A56D-4890-8876-386BFF4D094F}">
      <dgm:prSet/>
      <dgm:spPr/>
      <dgm:t>
        <a:bodyPr/>
        <a:lstStyle/>
        <a:p>
          <a:endParaRPr lang="ru-RU" sz="2400"/>
        </a:p>
      </dgm:t>
    </dgm:pt>
    <dgm:pt modelId="{6CE8BA5A-2C5B-46C7-8496-0512FF62FBF8}" type="sibTrans" cxnId="{1C571C44-A56D-4890-8876-386BFF4D094F}">
      <dgm:prSet/>
      <dgm:spPr/>
      <dgm:t>
        <a:bodyPr/>
        <a:lstStyle/>
        <a:p>
          <a:endParaRPr lang="ru-RU" sz="2400"/>
        </a:p>
      </dgm:t>
    </dgm:pt>
    <dgm:pt modelId="{12E68EE6-DEFE-4418-B1C9-C6D03BC060EE}">
      <dgm:prSet custT="1"/>
      <dgm:spPr/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Безопасное размещение неутилизируемых отходов и их компонентов</a:t>
          </a:r>
        </a:p>
      </dgm:t>
    </dgm:pt>
    <dgm:pt modelId="{762760C3-36F7-4800-A151-28008A8B6923}" type="parTrans" cxnId="{071D56D9-A888-4788-AC64-C438B2C7D147}">
      <dgm:prSet/>
      <dgm:spPr/>
      <dgm:t>
        <a:bodyPr/>
        <a:lstStyle/>
        <a:p>
          <a:endParaRPr lang="ru-RU" sz="2400"/>
        </a:p>
      </dgm:t>
    </dgm:pt>
    <dgm:pt modelId="{0BF5A2B2-A9C6-4A36-97BB-D5A00BBAA00A}" type="sibTrans" cxnId="{071D56D9-A888-4788-AC64-C438B2C7D147}">
      <dgm:prSet/>
      <dgm:spPr/>
      <dgm:t>
        <a:bodyPr/>
        <a:lstStyle/>
        <a:p>
          <a:endParaRPr lang="ru-RU" sz="2400"/>
        </a:p>
      </dgm:t>
    </dgm:pt>
    <dgm:pt modelId="{3E06EE61-EEBE-470C-8DC3-D6AA5AD83788}">
      <dgm:prSet custT="1"/>
      <dgm:spPr/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Повышение доли утилизации и обезвреживания отходов</a:t>
          </a:r>
        </a:p>
      </dgm:t>
    </dgm:pt>
    <dgm:pt modelId="{5001C8DC-97C5-42CB-8B39-79866F103684}" type="parTrans" cxnId="{912D5558-1BB2-4758-A4FE-1EA2FE05A471}">
      <dgm:prSet/>
      <dgm:spPr/>
      <dgm:t>
        <a:bodyPr/>
        <a:lstStyle/>
        <a:p>
          <a:endParaRPr lang="ru-RU" sz="2400"/>
        </a:p>
      </dgm:t>
    </dgm:pt>
    <dgm:pt modelId="{07F3D125-2199-4688-937E-12D5F7C48956}" type="sibTrans" cxnId="{912D5558-1BB2-4758-A4FE-1EA2FE05A471}">
      <dgm:prSet/>
      <dgm:spPr/>
      <dgm:t>
        <a:bodyPr/>
        <a:lstStyle/>
        <a:p>
          <a:endParaRPr lang="ru-RU" sz="2400"/>
        </a:p>
      </dgm:t>
    </dgm:pt>
    <dgm:pt modelId="{329B9B28-25EF-49ED-8745-E0545B5D1150}">
      <dgm:prSet custT="1"/>
      <dgm:spPr/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Сокращение количества несанкционированных свалок</a:t>
          </a:r>
        </a:p>
      </dgm:t>
    </dgm:pt>
    <dgm:pt modelId="{4D89CEE7-74EE-4B8E-80F8-FCBB74695B6E}" type="sibTrans" cxnId="{8BD5BD64-36B2-4333-B3CF-76993D9A99B1}">
      <dgm:prSet/>
      <dgm:spPr/>
      <dgm:t>
        <a:bodyPr/>
        <a:lstStyle/>
        <a:p>
          <a:endParaRPr lang="ru-RU" sz="2400"/>
        </a:p>
      </dgm:t>
    </dgm:pt>
    <dgm:pt modelId="{CD0CCCED-2B8B-4788-83DF-3C32F01D9F88}" type="parTrans" cxnId="{8BD5BD64-36B2-4333-B3CF-76993D9A99B1}">
      <dgm:prSet/>
      <dgm:spPr/>
      <dgm:t>
        <a:bodyPr/>
        <a:lstStyle/>
        <a:p>
          <a:endParaRPr lang="ru-RU" sz="2400"/>
        </a:p>
      </dgm:t>
    </dgm:pt>
    <dgm:pt modelId="{06E6435F-F00F-4D28-85E9-FF902905CB65}">
      <dgm:prSet custT="1"/>
      <dgm:spPr/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Построение </a:t>
          </a:r>
          <a:r>
            <a:rPr lang="ru-RU" sz="2400" b="0" dirty="0" smtClean="0">
              <a:latin typeface="Century Gothic" panose="020B0502020202020204" pitchFamily="34" charset="0"/>
            </a:rPr>
            <a:t>объектов по обработке и утилизации ТКО</a:t>
          </a:r>
        </a:p>
      </dgm:t>
    </dgm:pt>
    <dgm:pt modelId="{654A2D07-4329-480D-B984-93749957E487}" type="parTrans" cxnId="{8FCC7781-00AE-4FB6-961E-DB55C5588891}">
      <dgm:prSet/>
      <dgm:spPr/>
      <dgm:t>
        <a:bodyPr/>
        <a:lstStyle/>
        <a:p>
          <a:endParaRPr lang="ru-RU" sz="3200"/>
        </a:p>
      </dgm:t>
    </dgm:pt>
    <dgm:pt modelId="{09E790A4-F1A4-4951-9264-8252779C3EF3}" type="sibTrans" cxnId="{8FCC7781-00AE-4FB6-961E-DB55C5588891}">
      <dgm:prSet/>
      <dgm:spPr/>
      <dgm:t>
        <a:bodyPr/>
        <a:lstStyle/>
        <a:p>
          <a:endParaRPr lang="ru-RU" sz="3200"/>
        </a:p>
      </dgm:t>
    </dgm:pt>
    <dgm:pt modelId="{35A83542-3F65-4408-BD20-3FFF939CEE62}" type="pres">
      <dgm:prSet presAssocID="{3408FBB8-B4D2-4D56-9872-1914D414AC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58B96F-2A9F-475A-B8B3-67B5B3DBACEB}" type="pres">
      <dgm:prSet presAssocID="{3B54E79A-66B3-4051-8370-EB638E756E66}" presName="parentLin" presStyleCnt="0"/>
      <dgm:spPr/>
    </dgm:pt>
    <dgm:pt modelId="{8A2A458B-8444-43D3-92EC-B2054783F035}" type="pres">
      <dgm:prSet presAssocID="{3B54E79A-66B3-4051-8370-EB638E756E6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DC63B83F-523E-4432-B61F-28BC48A47D76}" type="pres">
      <dgm:prSet presAssocID="{3B54E79A-66B3-4051-8370-EB638E756E66}" presName="parentText" presStyleLbl="node1" presStyleIdx="0" presStyleCnt="7" custScaleX="135622" custScaleY="28303" custLinFactNeighborY="-83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B3FC7-2D2D-4730-9B68-D258FFE73E61}" type="pres">
      <dgm:prSet presAssocID="{3B54E79A-66B3-4051-8370-EB638E756E66}" presName="negativeSpace" presStyleCnt="0"/>
      <dgm:spPr/>
    </dgm:pt>
    <dgm:pt modelId="{8843DFD0-3736-4FFA-A492-D6DF3B0E047C}" type="pres">
      <dgm:prSet presAssocID="{3B54E79A-66B3-4051-8370-EB638E756E66}" presName="childText" presStyleLbl="conFgAcc1" presStyleIdx="0" presStyleCnt="7" custScaleX="100000" custScaleY="61964">
        <dgm:presLayoutVars>
          <dgm:bulletEnabled val="1"/>
        </dgm:presLayoutVars>
      </dgm:prSet>
      <dgm:spPr/>
    </dgm:pt>
    <dgm:pt modelId="{1044D58D-561F-43A4-A6E3-5E4282C8FD81}" type="pres">
      <dgm:prSet presAssocID="{2B769896-18CE-4232-B142-831971847A15}" presName="spaceBetweenRectangles" presStyleCnt="0"/>
      <dgm:spPr/>
    </dgm:pt>
    <dgm:pt modelId="{070505F2-A37A-45C9-A36E-A8AC6F3ABB58}" type="pres">
      <dgm:prSet presAssocID="{4A7F85BF-4C1C-45D8-AD35-D4766407E629}" presName="parentLin" presStyleCnt="0"/>
      <dgm:spPr/>
    </dgm:pt>
    <dgm:pt modelId="{F9CE1AFE-8650-40C6-9148-A53090928703}" type="pres">
      <dgm:prSet presAssocID="{4A7F85BF-4C1C-45D8-AD35-D4766407E629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8E65A54-13AA-4064-9B4E-2243BA62CC31}" type="pres">
      <dgm:prSet presAssocID="{4A7F85BF-4C1C-45D8-AD35-D4766407E629}" presName="parentText" presStyleLbl="node1" presStyleIdx="1" presStyleCnt="7" custScaleX="135622" custScaleY="28300" custLinFactNeighborY="-35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F9188-C8FE-4486-8340-C7E8C42F1B03}" type="pres">
      <dgm:prSet presAssocID="{4A7F85BF-4C1C-45D8-AD35-D4766407E629}" presName="negativeSpace" presStyleCnt="0"/>
      <dgm:spPr/>
    </dgm:pt>
    <dgm:pt modelId="{45C9842E-396D-48C2-8859-B94F8DEA94EE}" type="pres">
      <dgm:prSet presAssocID="{4A7F85BF-4C1C-45D8-AD35-D4766407E629}" presName="childText" presStyleLbl="conFgAcc1" presStyleIdx="1" presStyleCnt="7" custScaleX="100000" custScaleY="61964" custLinFactNeighborX="596" custLinFactNeighborY="31296">
        <dgm:presLayoutVars>
          <dgm:bulletEnabled val="1"/>
        </dgm:presLayoutVars>
      </dgm:prSet>
      <dgm:spPr/>
    </dgm:pt>
    <dgm:pt modelId="{B5E1C65B-4A29-466B-9759-474C7E70F204}" type="pres">
      <dgm:prSet presAssocID="{AE49A6F9-59F5-4FE9-949B-CD581B024793}" presName="spaceBetweenRectangles" presStyleCnt="0"/>
      <dgm:spPr/>
    </dgm:pt>
    <dgm:pt modelId="{B2DEB52A-797A-44AE-8F70-AF7C4F95EB9E}" type="pres">
      <dgm:prSet presAssocID="{A54917E2-A19D-4761-A758-1B5F52ACD662}" presName="parentLin" presStyleCnt="0"/>
      <dgm:spPr/>
    </dgm:pt>
    <dgm:pt modelId="{8E5EEBB2-4723-417D-806A-B4C7C64CE75E}" type="pres">
      <dgm:prSet presAssocID="{A54917E2-A19D-4761-A758-1B5F52ACD662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A7011504-E2AD-4D6A-A833-D7FBCC96CDE8}" type="pres">
      <dgm:prSet presAssocID="{A54917E2-A19D-4761-A758-1B5F52ACD662}" presName="parentText" presStyleLbl="node1" presStyleIdx="2" presStyleCnt="7" custScaleX="135622" custScaleY="42080" custLinFactNeighborY="-26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F0E4E-F14D-48C8-86D6-D94FB9787D0D}" type="pres">
      <dgm:prSet presAssocID="{A54917E2-A19D-4761-A758-1B5F52ACD662}" presName="negativeSpace" presStyleCnt="0"/>
      <dgm:spPr/>
    </dgm:pt>
    <dgm:pt modelId="{40A9854B-ACEA-4C0C-BD61-07D6579C4544}" type="pres">
      <dgm:prSet presAssocID="{A54917E2-A19D-4761-A758-1B5F52ACD662}" presName="childText" presStyleLbl="conFgAcc1" presStyleIdx="2" presStyleCnt="7" custScaleX="100000" custScaleY="61964">
        <dgm:presLayoutVars>
          <dgm:bulletEnabled val="1"/>
        </dgm:presLayoutVars>
      </dgm:prSet>
      <dgm:spPr/>
    </dgm:pt>
    <dgm:pt modelId="{98898AC8-BFC1-43DA-9CBB-0EB0A7145F88}" type="pres">
      <dgm:prSet presAssocID="{6CE8BA5A-2C5B-46C7-8496-0512FF62FBF8}" presName="spaceBetweenRectangles" presStyleCnt="0"/>
      <dgm:spPr/>
    </dgm:pt>
    <dgm:pt modelId="{FF5B5248-DB52-4898-BDA2-62DF52DF4AB9}" type="pres">
      <dgm:prSet presAssocID="{12E68EE6-DEFE-4418-B1C9-C6D03BC060EE}" presName="parentLin" presStyleCnt="0"/>
      <dgm:spPr/>
    </dgm:pt>
    <dgm:pt modelId="{B4AFFE5B-CE2B-4C5D-A86C-BE5310DB7068}" type="pres">
      <dgm:prSet presAssocID="{12E68EE6-DEFE-4418-B1C9-C6D03BC060EE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E369361A-1EDB-4231-A65D-27F106D6B19C}" type="pres">
      <dgm:prSet presAssocID="{12E68EE6-DEFE-4418-B1C9-C6D03BC060EE}" presName="parentText" presStyleLbl="node1" presStyleIdx="3" presStyleCnt="7" custScaleX="135622" custScaleY="503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2113D-580B-45A7-B782-E9FA3925FD1A}" type="pres">
      <dgm:prSet presAssocID="{12E68EE6-DEFE-4418-B1C9-C6D03BC060EE}" presName="negativeSpace" presStyleCnt="0"/>
      <dgm:spPr/>
    </dgm:pt>
    <dgm:pt modelId="{3272DC40-903A-41A2-9F40-B56B7DE02752}" type="pres">
      <dgm:prSet presAssocID="{12E68EE6-DEFE-4418-B1C9-C6D03BC060EE}" presName="childText" presStyleLbl="conFgAcc1" presStyleIdx="3" presStyleCnt="7" custScaleX="100000" custScaleY="61964" custLinFactNeighborX="-300" custLinFactNeighborY="42500">
        <dgm:presLayoutVars>
          <dgm:bulletEnabled val="1"/>
        </dgm:presLayoutVars>
      </dgm:prSet>
      <dgm:spPr/>
    </dgm:pt>
    <dgm:pt modelId="{7F97F7CD-A9B6-4FF8-B685-17C6A12422C3}" type="pres">
      <dgm:prSet presAssocID="{0BF5A2B2-A9C6-4A36-97BB-D5A00BBAA00A}" presName="spaceBetweenRectangles" presStyleCnt="0"/>
      <dgm:spPr/>
    </dgm:pt>
    <dgm:pt modelId="{7B915488-8053-4AD5-9CC3-24C4FE0A267A}" type="pres">
      <dgm:prSet presAssocID="{3E06EE61-EEBE-470C-8DC3-D6AA5AD83788}" presName="parentLin" presStyleCnt="0"/>
      <dgm:spPr/>
    </dgm:pt>
    <dgm:pt modelId="{CAB1CBF0-B996-4EE7-ABB2-F40B112EBB54}" type="pres">
      <dgm:prSet presAssocID="{3E06EE61-EEBE-470C-8DC3-D6AA5AD83788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D0307025-3F56-4356-8D5F-4A0CE89C3790}" type="pres">
      <dgm:prSet presAssocID="{3E06EE61-EEBE-470C-8DC3-D6AA5AD83788}" presName="parentText" presStyleLbl="node1" presStyleIdx="4" presStyleCnt="7" custScaleX="135622" custScaleY="341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E890E-8CD3-430C-87DD-D1CC24451E6D}" type="pres">
      <dgm:prSet presAssocID="{3E06EE61-EEBE-470C-8DC3-D6AA5AD83788}" presName="negativeSpace" presStyleCnt="0"/>
      <dgm:spPr/>
    </dgm:pt>
    <dgm:pt modelId="{BB870728-600C-4FB5-B0A1-D421B26E18FF}" type="pres">
      <dgm:prSet presAssocID="{3E06EE61-EEBE-470C-8DC3-D6AA5AD83788}" presName="childText" presStyleLbl="conFgAcc1" presStyleIdx="4" presStyleCnt="7" custScaleX="100000" custScaleY="61964" custLinFactNeighborY="64969">
        <dgm:presLayoutVars>
          <dgm:bulletEnabled val="1"/>
        </dgm:presLayoutVars>
      </dgm:prSet>
      <dgm:spPr/>
    </dgm:pt>
    <dgm:pt modelId="{2C6B1523-2BE8-4594-A5C7-2BD54408240D}" type="pres">
      <dgm:prSet presAssocID="{07F3D125-2199-4688-937E-12D5F7C48956}" presName="spaceBetweenRectangles" presStyleCnt="0"/>
      <dgm:spPr/>
    </dgm:pt>
    <dgm:pt modelId="{8515E987-E513-4E5E-BCB8-60A5541A20C7}" type="pres">
      <dgm:prSet presAssocID="{06E6435F-F00F-4D28-85E9-FF902905CB65}" presName="parentLin" presStyleCnt="0"/>
      <dgm:spPr/>
    </dgm:pt>
    <dgm:pt modelId="{BE82E41D-8E95-44D8-9724-0D1974F67804}" type="pres">
      <dgm:prSet presAssocID="{06E6435F-F00F-4D28-85E9-FF902905CB65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73A24E87-24A0-4C5C-85AE-48B55184CF7E}" type="pres">
      <dgm:prSet presAssocID="{06E6435F-F00F-4D28-85E9-FF902905CB65}" presName="parentText" presStyleLbl="node1" presStyleIdx="5" presStyleCnt="7" custScaleX="142857" custScaleY="52288" custLinFactNeighborX="9986" custLinFactNeighborY="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A7E63-16E0-4929-8FF8-5E050E652955}" type="pres">
      <dgm:prSet presAssocID="{06E6435F-F00F-4D28-85E9-FF902905CB65}" presName="negativeSpace" presStyleCnt="0"/>
      <dgm:spPr/>
    </dgm:pt>
    <dgm:pt modelId="{825001B7-2996-4BC4-8D75-F084FE3F0812}" type="pres">
      <dgm:prSet presAssocID="{06E6435F-F00F-4D28-85E9-FF902905CB65}" presName="childText" presStyleLbl="conFgAcc1" presStyleIdx="5" presStyleCnt="7" custLinFactY="-4883" custLinFactNeighborX="-193" custLinFactNeighborY="-100000">
        <dgm:presLayoutVars>
          <dgm:bulletEnabled val="1"/>
        </dgm:presLayoutVars>
      </dgm:prSet>
      <dgm:spPr/>
    </dgm:pt>
    <dgm:pt modelId="{B5883F92-3E51-40F8-99E4-D892C5E27B0E}" type="pres">
      <dgm:prSet presAssocID="{09E790A4-F1A4-4951-9264-8252779C3EF3}" presName="spaceBetweenRectangles" presStyleCnt="0"/>
      <dgm:spPr/>
    </dgm:pt>
    <dgm:pt modelId="{07976A16-2A97-484D-ACDE-4DBDCC5243A1}" type="pres">
      <dgm:prSet presAssocID="{329B9B28-25EF-49ED-8745-E0545B5D1150}" presName="parentLin" presStyleCnt="0"/>
      <dgm:spPr/>
    </dgm:pt>
    <dgm:pt modelId="{D5520BF1-3454-4E01-8482-3D330935BE47}" type="pres">
      <dgm:prSet presAssocID="{329B9B28-25EF-49ED-8745-E0545B5D1150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DD3D96C-04AD-4321-B1DD-9AD5EC436831}" type="pres">
      <dgm:prSet presAssocID="{329B9B28-25EF-49ED-8745-E0545B5D1150}" presName="parentText" presStyleLbl="node1" presStyleIdx="6" presStyleCnt="7" custScaleX="136045" custScaleY="26732" custLinFactNeighborX="-6392" custLinFactNeighborY="-120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ED0B5-B119-4610-9A01-AE938C882A30}" type="pres">
      <dgm:prSet presAssocID="{329B9B28-25EF-49ED-8745-E0545B5D1150}" presName="negativeSpace" presStyleCnt="0"/>
      <dgm:spPr/>
    </dgm:pt>
    <dgm:pt modelId="{BC5F477B-3F11-40C6-BF17-9C245E3FA3DD}" type="pres">
      <dgm:prSet presAssocID="{329B9B28-25EF-49ED-8745-E0545B5D1150}" presName="childText" presStyleLbl="conFgAcc1" presStyleIdx="6" presStyleCnt="7" custScaleX="100000" custScaleY="61964">
        <dgm:presLayoutVars>
          <dgm:bulletEnabled val="1"/>
        </dgm:presLayoutVars>
      </dgm:prSet>
      <dgm:spPr/>
    </dgm:pt>
  </dgm:ptLst>
  <dgm:cxnLst>
    <dgm:cxn modelId="{89698814-AC2E-4E75-A99D-A90D73769523}" srcId="{3408FBB8-B4D2-4D56-9872-1914D414AC65}" destId="{3B54E79A-66B3-4051-8370-EB638E756E66}" srcOrd="0" destOrd="0" parTransId="{E509B924-EDE0-4568-8BDE-AB6CC5BE7A92}" sibTransId="{2B769896-18CE-4232-B142-831971847A15}"/>
    <dgm:cxn modelId="{912D5558-1BB2-4758-A4FE-1EA2FE05A471}" srcId="{3408FBB8-B4D2-4D56-9872-1914D414AC65}" destId="{3E06EE61-EEBE-470C-8DC3-D6AA5AD83788}" srcOrd="4" destOrd="0" parTransId="{5001C8DC-97C5-42CB-8B39-79866F103684}" sibTransId="{07F3D125-2199-4688-937E-12D5F7C48956}"/>
    <dgm:cxn modelId="{B24FDD69-5D3B-4439-9CFB-5A6741ED42D1}" type="presOf" srcId="{A54917E2-A19D-4761-A758-1B5F52ACD662}" destId="{A7011504-E2AD-4D6A-A833-D7FBCC96CDE8}" srcOrd="1" destOrd="0" presId="urn:microsoft.com/office/officeart/2005/8/layout/list1"/>
    <dgm:cxn modelId="{071D56D9-A888-4788-AC64-C438B2C7D147}" srcId="{3408FBB8-B4D2-4D56-9872-1914D414AC65}" destId="{12E68EE6-DEFE-4418-B1C9-C6D03BC060EE}" srcOrd="3" destOrd="0" parTransId="{762760C3-36F7-4800-A151-28008A8B6923}" sibTransId="{0BF5A2B2-A9C6-4A36-97BB-D5A00BBAA00A}"/>
    <dgm:cxn modelId="{A4D3A48A-C521-4F4D-8D40-D6FC412E17FB}" srcId="{3408FBB8-B4D2-4D56-9872-1914D414AC65}" destId="{4A7F85BF-4C1C-45D8-AD35-D4766407E629}" srcOrd="1" destOrd="0" parTransId="{F7E32589-81BF-4991-8FC8-8ED6E565E10A}" sibTransId="{AE49A6F9-59F5-4FE9-949B-CD581B024793}"/>
    <dgm:cxn modelId="{7E926EF6-8980-4F79-82CE-20E2507F2596}" type="presOf" srcId="{3B54E79A-66B3-4051-8370-EB638E756E66}" destId="{8A2A458B-8444-43D3-92EC-B2054783F035}" srcOrd="0" destOrd="0" presId="urn:microsoft.com/office/officeart/2005/8/layout/list1"/>
    <dgm:cxn modelId="{28D35BB1-C191-442E-8B18-09C1063F1810}" type="presOf" srcId="{329B9B28-25EF-49ED-8745-E0545B5D1150}" destId="{D5520BF1-3454-4E01-8482-3D330935BE47}" srcOrd="0" destOrd="0" presId="urn:microsoft.com/office/officeart/2005/8/layout/list1"/>
    <dgm:cxn modelId="{14F2BD5C-4B7F-42C5-AAC4-D28B100353BC}" type="presOf" srcId="{A54917E2-A19D-4761-A758-1B5F52ACD662}" destId="{8E5EEBB2-4723-417D-806A-B4C7C64CE75E}" srcOrd="0" destOrd="0" presId="urn:microsoft.com/office/officeart/2005/8/layout/list1"/>
    <dgm:cxn modelId="{8FCC7781-00AE-4FB6-961E-DB55C5588891}" srcId="{3408FBB8-B4D2-4D56-9872-1914D414AC65}" destId="{06E6435F-F00F-4D28-85E9-FF902905CB65}" srcOrd="5" destOrd="0" parTransId="{654A2D07-4329-480D-B984-93749957E487}" sibTransId="{09E790A4-F1A4-4951-9264-8252779C3EF3}"/>
    <dgm:cxn modelId="{B25844D9-1D6E-4A6C-ADD8-0AA739180B86}" type="presOf" srcId="{329B9B28-25EF-49ED-8745-E0545B5D1150}" destId="{0DD3D96C-04AD-4321-B1DD-9AD5EC436831}" srcOrd="1" destOrd="0" presId="urn:microsoft.com/office/officeart/2005/8/layout/list1"/>
    <dgm:cxn modelId="{CC3D02D3-6D07-44FF-8630-316F8345A579}" type="presOf" srcId="{06E6435F-F00F-4D28-85E9-FF902905CB65}" destId="{BE82E41D-8E95-44D8-9724-0D1974F67804}" srcOrd="0" destOrd="0" presId="urn:microsoft.com/office/officeart/2005/8/layout/list1"/>
    <dgm:cxn modelId="{B66FBDFE-36C8-4E36-A0AC-ED9260B97971}" type="presOf" srcId="{3408FBB8-B4D2-4D56-9872-1914D414AC65}" destId="{35A83542-3F65-4408-BD20-3FFF939CEE62}" srcOrd="0" destOrd="0" presId="urn:microsoft.com/office/officeart/2005/8/layout/list1"/>
    <dgm:cxn modelId="{8BD5BD64-36B2-4333-B3CF-76993D9A99B1}" srcId="{3408FBB8-B4D2-4D56-9872-1914D414AC65}" destId="{329B9B28-25EF-49ED-8745-E0545B5D1150}" srcOrd="6" destOrd="0" parTransId="{CD0CCCED-2B8B-4788-83DF-3C32F01D9F88}" sibTransId="{4D89CEE7-74EE-4B8E-80F8-FCBB74695B6E}"/>
    <dgm:cxn modelId="{1C571C44-A56D-4890-8876-386BFF4D094F}" srcId="{3408FBB8-B4D2-4D56-9872-1914D414AC65}" destId="{A54917E2-A19D-4761-A758-1B5F52ACD662}" srcOrd="2" destOrd="0" parTransId="{18A41B47-2DB8-4F6A-BCBE-66F50EFBD8AA}" sibTransId="{6CE8BA5A-2C5B-46C7-8496-0512FF62FBF8}"/>
    <dgm:cxn modelId="{A241145B-8C11-47A5-953E-3F29E5DC805C}" type="presOf" srcId="{3B54E79A-66B3-4051-8370-EB638E756E66}" destId="{DC63B83F-523E-4432-B61F-28BC48A47D76}" srcOrd="1" destOrd="0" presId="urn:microsoft.com/office/officeart/2005/8/layout/list1"/>
    <dgm:cxn modelId="{C5F3A686-D964-4827-9D5F-F455886849CB}" type="presOf" srcId="{12E68EE6-DEFE-4418-B1C9-C6D03BC060EE}" destId="{E369361A-1EDB-4231-A65D-27F106D6B19C}" srcOrd="1" destOrd="0" presId="urn:microsoft.com/office/officeart/2005/8/layout/list1"/>
    <dgm:cxn modelId="{38835A87-5981-440D-97F6-D2C5EE5C40DE}" type="presOf" srcId="{3E06EE61-EEBE-470C-8DC3-D6AA5AD83788}" destId="{CAB1CBF0-B996-4EE7-ABB2-F40B112EBB54}" srcOrd="0" destOrd="0" presId="urn:microsoft.com/office/officeart/2005/8/layout/list1"/>
    <dgm:cxn modelId="{BD7964C1-6690-47C9-ABE1-FA8F68E30A26}" type="presOf" srcId="{4A7F85BF-4C1C-45D8-AD35-D4766407E629}" destId="{F8E65A54-13AA-4064-9B4E-2243BA62CC31}" srcOrd="1" destOrd="0" presId="urn:microsoft.com/office/officeart/2005/8/layout/list1"/>
    <dgm:cxn modelId="{F7204B59-998B-49C6-971C-E148BEE34158}" type="presOf" srcId="{12E68EE6-DEFE-4418-B1C9-C6D03BC060EE}" destId="{B4AFFE5B-CE2B-4C5D-A86C-BE5310DB7068}" srcOrd="0" destOrd="0" presId="urn:microsoft.com/office/officeart/2005/8/layout/list1"/>
    <dgm:cxn modelId="{B7B6BF8C-7233-41EA-A62E-9660FF23CC0A}" type="presOf" srcId="{06E6435F-F00F-4D28-85E9-FF902905CB65}" destId="{73A24E87-24A0-4C5C-85AE-48B55184CF7E}" srcOrd="1" destOrd="0" presId="urn:microsoft.com/office/officeart/2005/8/layout/list1"/>
    <dgm:cxn modelId="{DA38B0CB-F70F-4642-89CF-6ADE6D2C3C48}" type="presOf" srcId="{4A7F85BF-4C1C-45D8-AD35-D4766407E629}" destId="{F9CE1AFE-8650-40C6-9148-A53090928703}" srcOrd="0" destOrd="0" presId="urn:microsoft.com/office/officeart/2005/8/layout/list1"/>
    <dgm:cxn modelId="{74A7D050-2285-49C0-9097-9030C6E0303D}" type="presOf" srcId="{3E06EE61-EEBE-470C-8DC3-D6AA5AD83788}" destId="{D0307025-3F56-4356-8D5F-4A0CE89C3790}" srcOrd="1" destOrd="0" presId="urn:microsoft.com/office/officeart/2005/8/layout/list1"/>
    <dgm:cxn modelId="{C41A88C8-71CE-4E02-A2E9-A5B783705495}" type="presParOf" srcId="{35A83542-3F65-4408-BD20-3FFF939CEE62}" destId="{9858B96F-2A9F-475A-B8B3-67B5B3DBACEB}" srcOrd="0" destOrd="0" presId="urn:microsoft.com/office/officeart/2005/8/layout/list1"/>
    <dgm:cxn modelId="{771D01A6-A987-4ED1-82D7-585906EE25AB}" type="presParOf" srcId="{9858B96F-2A9F-475A-B8B3-67B5B3DBACEB}" destId="{8A2A458B-8444-43D3-92EC-B2054783F035}" srcOrd="0" destOrd="0" presId="urn:microsoft.com/office/officeart/2005/8/layout/list1"/>
    <dgm:cxn modelId="{B2CB75F1-1E19-4AD4-8698-A2680781B0F9}" type="presParOf" srcId="{9858B96F-2A9F-475A-B8B3-67B5B3DBACEB}" destId="{DC63B83F-523E-4432-B61F-28BC48A47D76}" srcOrd="1" destOrd="0" presId="urn:microsoft.com/office/officeart/2005/8/layout/list1"/>
    <dgm:cxn modelId="{F7468D23-DD5C-48DD-B52E-47EBA4744B22}" type="presParOf" srcId="{35A83542-3F65-4408-BD20-3FFF939CEE62}" destId="{9CEB3FC7-2D2D-4730-9B68-D258FFE73E61}" srcOrd="1" destOrd="0" presId="urn:microsoft.com/office/officeart/2005/8/layout/list1"/>
    <dgm:cxn modelId="{7313DC72-A02F-4029-8849-181A3674698C}" type="presParOf" srcId="{35A83542-3F65-4408-BD20-3FFF939CEE62}" destId="{8843DFD0-3736-4FFA-A492-D6DF3B0E047C}" srcOrd="2" destOrd="0" presId="urn:microsoft.com/office/officeart/2005/8/layout/list1"/>
    <dgm:cxn modelId="{60BF6A9D-C28C-42EB-8F16-0FE12548A07E}" type="presParOf" srcId="{35A83542-3F65-4408-BD20-3FFF939CEE62}" destId="{1044D58D-561F-43A4-A6E3-5E4282C8FD81}" srcOrd="3" destOrd="0" presId="urn:microsoft.com/office/officeart/2005/8/layout/list1"/>
    <dgm:cxn modelId="{18DE0099-68F0-4C21-A019-7AE22090F5B1}" type="presParOf" srcId="{35A83542-3F65-4408-BD20-3FFF939CEE62}" destId="{070505F2-A37A-45C9-A36E-A8AC6F3ABB58}" srcOrd="4" destOrd="0" presId="urn:microsoft.com/office/officeart/2005/8/layout/list1"/>
    <dgm:cxn modelId="{4B5BB000-A2E1-464F-9DBF-B56914ABFB74}" type="presParOf" srcId="{070505F2-A37A-45C9-A36E-A8AC6F3ABB58}" destId="{F9CE1AFE-8650-40C6-9148-A53090928703}" srcOrd="0" destOrd="0" presId="urn:microsoft.com/office/officeart/2005/8/layout/list1"/>
    <dgm:cxn modelId="{DC4D45E4-5F57-41CB-962B-00E22C023FAF}" type="presParOf" srcId="{070505F2-A37A-45C9-A36E-A8AC6F3ABB58}" destId="{F8E65A54-13AA-4064-9B4E-2243BA62CC31}" srcOrd="1" destOrd="0" presId="urn:microsoft.com/office/officeart/2005/8/layout/list1"/>
    <dgm:cxn modelId="{6B46E6DE-0DA9-44DD-B696-494F89867838}" type="presParOf" srcId="{35A83542-3F65-4408-BD20-3FFF939CEE62}" destId="{7C5F9188-C8FE-4486-8340-C7E8C42F1B03}" srcOrd="5" destOrd="0" presId="urn:microsoft.com/office/officeart/2005/8/layout/list1"/>
    <dgm:cxn modelId="{A1033AFE-3DD0-4DE3-BE45-B7DBD2659E46}" type="presParOf" srcId="{35A83542-3F65-4408-BD20-3FFF939CEE62}" destId="{45C9842E-396D-48C2-8859-B94F8DEA94EE}" srcOrd="6" destOrd="0" presId="urn:microsoft.com/office/officeart/2005/8/layout/list1"/>
    <dgm:cxn modelId="{CED6C494-5410-4F3E-A6D3-D7B21E5C6EC0}" type="presParOf" srcId="{35A83542-3F65-4408-BD20-3FFF939CEE62}" destId="{B5E1C65B-4A29-466B-9759-474C7E70F204}" srcOrd="7" destOrd="0" presId="urn:microsoft.com/office/officeart/2005/8/layout/list1"/>
    <dgm:cxn modelId="{4B469394-683D-48ED-B175-B9D32611B1A0}" type="presParOf" srcId="{35A83542-3F65-4408-BD20-3FFF939CEE62}" destId="{B2DEB52A-797A-44AE-8F70-AF7C4F95EB9E}" srcOrd="8" destOrd="0" presId="urn:microsoft.com/office/officeart/2005/8/layout/list1"/>
    <dgm:cxn modelId="{89A41342-FF72-46AF-B122-070CAA41B9CE}" type="presParOf" srcId="{B2DEB52A-797A-44AE-8F70-AF7C4F95EB9E}" destId="{8E5EEBB2-4723-417D-806A-B4C7C64CE75E}" srcOrd="0" destOrd="0" presId="urn:microsoft.com/office/officeart/2005/8/layout/list1"/>
    <dgm:cxn modelId="{B55B5D92-216D-400A-91E0-7917B5F59EAC}" type="presParOf" srcId="{B2DEB52A-797A-44AE-8F70-AF7C4F95EB9E}" destId="{A7011504-E2AD-4D6A-A833-D7FBCC96CDE8}" srcOrd="1" destOrd="0" presId="urn:microsoft.com/office/officeart/2005/8/layout/list1"/>
    <dgm:cxn modelId="{11442D79-508C-4A91-917A-00034D74E343}" type="presParOf" srcId="{35A83542-3F65-4408-BD20-3FFF939CEE62}" destId="{84CF0E4E-F14D-48C8-86D6-D94FB9787D0D}" srcOrd="9" destOrd="0" presId="urn:microsoft.com/office/officeart/2005/8/layout/list1"/>
    <dgm:cxn modelId="{655CF233-388C-4192-B299-11F49C7F2F8B}" type="presParOf" srcId="{35A83542-3F65-4408-BD20-3FFF939CEE62}" destId="{40A9854B-ACEA-4C0C-BD61-07D6579C4544}" srcOrd="10" destOrd="0" presId="urn:microsoft.com/office/officeart/2005/8/layout/list1"/>
    <dgm:cxn modelId="{172F8FD0-87FC-4F3D-9953-616C2D9CC7CA}" type="presParOf" srcId="{35A83542-3F65-4408-BD20-3FFF939CEE62}" destId="{98898AC8-BFC1-43DA-9CBB-0EB0A7145F88}" srcOrd="11" destOrd="0" presId="urn:microsoft.com/office/officeart/2005/8/layout/list1"/>
    <dgm:cxn modelId="{52BC95B9-6726-43DD-B05D-8A9F270C08F1}" type="presParOf" srcId="{35A83542-3F65-4408-BD20-3FFF939CEE62}" destId="{FF5B5248-DB52-4898-BDA2-62DF52DF4AB9}" srcOrd="12" destOrd="0" presId="urn:microsoft.com/office/officeart/2005/8/layout/list1"/>
    <dgm:cxn modelId="{A4A0CEA3-C44E-4E58-B1D2-1BF2112793BE}" type="presParOf" srcId="{FF5B5248-DB52-4898-BDA2-62DF52DF4AB9}" destId="{B4AFFE5B-CE2B-4C5D-A86C-BE5310DB7068}" srcOrd="0" destOrd="0" presId="urn:microsoft.com/office/officeart/2005/8/layout/list1"/>
    <dgm:cxn modelId="{B86822D7-C9E5-49DA-B6B0-A2BE48695DF1}" type="presParOf" srcId="{FF5B5248-DB52-4898-BDA2-62DF52DF4AB9}" destId="{E369361A-1EDB-4231-A65D-27F106D6B19C}" srcOrd="1" destOrd="0" presId="urn:microsoft.com/office/officeart/2005/8/layout/list1"/>
    <dgm:cxn modelId="{BC76C4E3-C415-470D-97CD-01740CCD5CFA}" type="presParOf" srcId="{35A83542-3F65-4408-BD20-3FFF939CEE62}" destId="{FD02113D-580B-45A7-B782-E9FA3925FD1A}" srcOrd="13" destOrd="0" presId="urn:microsoft.com/office/officeart/2005/8/layout/list1"/>
    <dgm:cxn modelId="{0DDA45A9-7E32-4D47-93CC-72AEB372859B}" type="presParOf" srcId="{35A83542-3F65-4408-BD20-3FFF939CEE62}" destId="{3272DC40-903A-41A2-9F40-B56B7DE02752}" srcOrd="14" destOrd="0" presId="urn:microsoft.com/office/officeart/2005/8/layout/list1"/>
    <dgm:cxn modelId="{7D2E5EBE-10B2-4754-BA80-A68F9447B5BF}" type="presParOf" srcId="{35A83542-3F65-4408-BD20-3FFF939CEE62}" destId="{7F97F7CD-A9B6-4FF8-B685-17C6A12422C3}" srcOrd="15" destOrd="0" presId="urn:microsoft.com/office/officeart/2005/8/layout/list1"/>
    <dgm:cxn modelId="{E41437AB-656E-43F1-99FF-A25B1C5D61D8}" type="presParOf" srcId="{35A83542-3F65-4408-BD20-3FFF939CEE62}" destId="{7B915488-8053-4AD5-9CC3-24C4FE0A267A}" srcOrd="16" destOrd="0" presId="urn:microsoft.com/office/officeart/2005/8/layout/list1"/>
    <dgm:cxn modelId="{92C28DA8-A3AD-471F-9F13-0379EA498673}" type="presParOf" srcId="{7B915488-8053-4AD5-9CC3-24C4FE0A267A}" destId="{CAB1CBF0-B996-4EE7-ABB2-F40B112EBB54}" srcOrd="0" destOrd="0" presId="urn:microsoft.com/office/officeart/2005/8/layout/list1"/>
    <dgm:cxn modelId="{F4F63FA5-E773-4FEE-8008-B877DB32C378}" type="presParOf" srcId="{7B915488-8053-4AD5-9CC3-24C4FE0A267A}" destId="{D0307025-3F56-4356-8D5F-4A0CE89C3790}" srcOrd="1" destOrd="0" presId="urn:microsoft.com/office/officeart/2005/8/layout/list1"/>
    <dgm:cxn modelId="{B4364D5E-8335-45C3-9825-4B5EA615BAB1}" type="presParOf" srcId="{35A83542-3F65-4408-BD20-3FFF939CEE62}" destId="{C29E890E-8CD3-430C-87DD-D1CC24451E6D}" srcOrd="17" destOrd="0" presId="urn:microsoft.com/office/officeart/2005/8/layout/list1"/>
    <dgm:cxn modelId="{E0CED3AC-C610-45CE-84B5-5E1091C890C0}" type="presParOf" srcId="{35A83542-3F65-4408-BD20-3FFF939CEE62}" destId="{BB870728-600C-4FB5-B0A1-D421B26E18FF}" srcOrd="18" destOrd="0" presId="urn:microsoft.com/office/officeart/2005/8/layout/list1"/>
    <dgm:cxn modelId="{E50EEEA6-15C0-4CDF-B121-0F38B9EE54A3}" type="presParOf" srcId="{35A83542-3F65-4408-BD20-3FFF939CEE62}" destId="{2C6B1523-2BE8-4594-A5C7-2BD54408240D}" srcOrd="19" destOrd="0" presId="urn:microsoft.com/office/officeart/2005/8/layout/list1"/>
    <dgm:cxn modelId="{44D93640-7C9E-42F5-A143-D0128B49760C}" type="presParOf" srcId="{35A83542-3F65-4408-BD20-3FFF939CEE62}" destId="{8515E987-E513-4E5E-BCB8-60A5541A20C7}" srcOrd="20" destOrd="0" presId="urn:microsoft.com/office/officeart/2005/8/layout/list1"/>
    <dgm:cxn modelId="{82F6E2E5-446A-46D2-8AAF-43EE5582466B}" type="presParOf" srcId="{8515E987-E513-4E5E-BCB8-60A5541A20C7}" destId="{BE82E41D-8E95-44D8-9724-0D1974F67804}" srcOrd="0" destOrd="0" presId="urn:microsoft.com/office/officeart/2005/8/layout/list1"/>
    <dgm:cxn modelId="{52B5403F-D074-4829-893C-6E6996DE8794}" type="presParOf" srcId="{8515E987-E513-4E5E-BCB8-60A5541A20C7}" destId="{73A24E87-24A0-4C5C-85AE-48B55184CF7E}" srcOrd="1" destOrd="0" presId="urn:microsoft.com/office/officeart/2005/8/layout/list1"/>
    <dgm:cxn modelId="{14F265DE-8ABA-4A9A-9398-D8FFCE4C30C4}" type="presParOf" srcId="{35A83542-3F65-4408-BD20-3FFF939CEE62}" destId="{538A7E63-16E0-4929-8FF8-5E050E652955}" srcOrd="21" destOrd="0" presId="urn:microsoft.com/office/officeart/2005/8/layout/list1"/>
    <dgm:cxn modelId="{DF0912C2-6501-4D7F-845B-092460A8E3BE}" type="presParOf" srcId="{35A83542-3F65-4408-BD20-3FFF939CEE62}" destId="{825001B7-2996-4BC4-8D75-F084FE3F0812}" srcOrd="22" destOrd="0" presId="urn:microsoft.com/office/officeart/2005/8/layout/list1"/>
    <dgm:cxn modelId="{1DF18AE0-FABF-488A-BA3A-D0A908167206}" type="presParOf" srcId="{35A83542-3F65-4408-BD20-3FFF939CEE62}" destId="{B5883F92-3E51-40F8-99E4-D892C5E27B0E}" srcOrd="23" destOrd="0" presId="urn:microsoft.com/office/officeart/2005/8/layout/list1"/>
    <dgm:cxn modelId="{C0790483-87D0-4544-B7D6-0194EED0C5CD}" type="presParOf" srcId="{35A83542-3F65-4408-BD20-3FFF939CEE62}" destId="{07976A16-2A97-484D-ACDE-4DBDCC5243A1}" srcOrd="24" destOrd="0" presId="urn:microsoft.com/office/officeart/2005/8/layout/list1"/>
    <dgm:cxn modelId="{2DA3A2EF-75B8-4711-AFC3-0B71A8E327D5}" type="presParOf" srcId="{07976A16-2A97-484D-ACDE-4DBDCC5243A1}" destId="{D5520BF1-3454-4E01-8482-3D330935BE47}" srcOrd="0" destOrd="0" presId="urn:microsoft.com/office/officeart/2005/8/layout/list1"/>
    <dgm:cxn modelId="{2118BBBC-5CB4-44CC-8AF7-3D98CCCA9147}" type="presParOf" srcId="{07976A16-2A97-484D-ACDE-4DBDCC5243A1}" destId="{0DD3D96C-04AD-4321-B1DD-9AD5EC436831}" srcOrd="1" destOrd="0" presId="urn:microsoft.com/office/officeart/2005/8/layout/list1"/>
    <dgm:cxn modelId="{E43E38E2-307E-47CC-BF58-87C389E53482}" type="presParOf" srcId="{35A83542-3F65-4408-BD20-3FFF939CEE62}" destId="{855ED0B5-B119-4610-9A01-AE938C882A30}" srcOrd="25" destOrd="0" presId="urn:microsoft.com/office/officeart/2005/8/layout/list1"/>
    <dgm:cxn modelId="{8D57F692-02EE-4B35-AED7-E88FBCF5F4B2}" type="presParOf" srcId="{35A83542-3F65-4408-BD20-3FFF939CEE62}" destId="{BC5F477B-3F11-40C6-BF17-9C245E3FA3D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BD680-3D1F-494E-95B5-578F91A0DC3A}" type="doc">
      <dgm:prSet loTypeId="urn:microsoft.com/office/officeart/2008/layout/RadialCluster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0F2BF77-EFDB-41C6-8CD8-0322CE64594F}">
      <dgm:prSet phldrT="[Текст]" custT="1"/>
      <dgm:spPr/>
      <dgm:t>
        <a:bodyPr/>
        <a:lstStyle/>
        <a:p>
          <a:r>
            <a:rPr lang="ru-RU" sz="1800" b="1" dirty="0" smtClean="0">
              <a:latin typeface="Century Gothic" panose="020B0502020202020204" pitchFamily="34" charset="0"/>
            </a:rPr>
            <a:t>Органы местного самоуправления</a:t>
          </a:r>
          <a:endParaRPr lang="ru-RU" sz="1800" b="1" dirty="0">
            <a:latin typeface="Century Gothic" panose="020B0502020202020204" pitchFamily="34" charset="0"/>
          </a:endParaRPr>
        </a:p>
      </dgm:t>
    </dgm:pt>
    <dgm:pt modelId="{ADD359D9-C49A-4136-9BAB-B8D60CAEBCC2}" type="parTrans" cxnId="{2CD0FE9B-5F32-42BA-B08E-F4802ED0E587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D3B3A51C-AACA-4989-90B3-189337D515E6}" type="sibTrans" cxnId="{2CD0FE9B-5F32-42BA-B08E-F4802ED0E587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307C0535-4D62-4831-84EA-189CC393C1BD}">
      <dgm:prSet phldrT="[Текст]" custT="1"/>
      <dgm:spPr/>
      <dgm:t>
        <a:bodyPr/>
        <a:lstStyle/>
        <a:p>
          <a:r>
            <a:rPr lang="ru-RU" sz="1600" dirty="0" smtClean="0">
              <a:latin typeface="Century Gothic" panose="020B0502020202020204" pitchFamily="34" charset="0"/>
            </a:rPr>
            <a:t>ведут реестр контейнерных площадок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A1CD5B26-D719-4307-B73E-6AF1102ED940}" type="parTrans" cxnId="{91F2C8E2-BBE0-4AE1-9B33-9CABF26544E7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0C2B5D3F-A2CF-49FE-8DED-DC638665287C}" type="sibTrans" cxnId="{91F2C8E2-BBE0-4AE1-9B33-9CABF26544E7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8927FDBE-FCF9-41EF-A189-3577B199FDE6}">
      <dgm:prSet phldrT="[Текст]" custT="1"/>
      <dgm:spPr/>
      <dgm:t>
        <a:bodyPr/>
        <a:lstStyle/>
        <a:p>
          <a:r>
            <a:rPr lang="ru-RU" sz="1600" dirty="0" smtClean="0">
              <a:latin typeface="Century Gothic" panose="020B0502020202020204" pitchFamily="34" charset="0"/>
            </a:rPr>
            <a:t>создают контейнерные площадки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086CE0C4-61C3-44F0-AF82-95E575C4AA4C}" type="parTrans" cxnId="{56634CE5-1C59-45D2-A280-227431C2FFBB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AD2A010A-E5D1-4C24-BBDC-7FB7DAACF68D}" type="sibTrans" cxnId="{56634CE5-1C59-45D2-A280-227431C2FFBB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C7146DBE-A806-409C-898E-99A7876B748E}">
      <dgm:prSet phldrT="[Текст]" custT="1"/>
      <dgm:spPr/>
      <dgm:t>
        <a:bodyPr/>
        <a:lstStyle/>
        <a:p>
          <a:r>
            <a:rPr lang="ru-RU" sz="1600" dirty="0" smtClean="0">
              <a:latin typeface="Century Gothic" panose="020B0502020202020204" pitchFamily="34" charset="0"/>
            </a:rPr>
            <a:t>согласовывают создание мест накопления третьими лицами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A7ED283B-A145-457D-B96D-ADF7E3398E5B}" type="parTrans" cxnId="{6EC074F9-7585-41F8-ABAA-6AB3A79CB5AE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9094F9BF-5BF0-43DB-AC29-B033EBECD96C}" type="sibTrans" cxnId="{6EC074F9-7585-41F8-ABAA-6AB3A79CB5AE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2CA7B24D-5DD3-4614-A344-D8118B5434E5}">
      <dgm:prSet phldrT="[Текст]" custT="1"/>
      <dgm:spPr/>
      <dgm:t>
        <a:bodyPr/>
        <a:lstStyle/>
        <a:p>
          <a:r>
            <a:rPr lang="ru-RU" sz="1600" dirty="0" smtClean="0">
              <a:latin typeface="Century Gothic" panose="020B0502020202020204" pitchFamily="34" charset="0"/>
            </a:rPr>
            <a:t>определяют схему размещения мест накопления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99BE7E56-C6A1-4CD9-9709-CF7233B71E57}" type="parTrans" cxnId="{5D7DBED6-DC52-427D-AE93-CFADF44BB731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DB0E9466-3DCD-418A-8D45-6B8BE6729A51}" type="sibTrans" cxnId="{5D7DBED6-DC52-427D-AE93-CFADF44BB731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0D2E2148-3903-4B59-99C8-D14EEF77968B}">
      <dgm:prSet phldrT="[Текст]" custT="1"/>
      <dgm:spPr/>
      <dgm:t>
        <a:bodyPr/>
        <a:lstStyle/>
        <a:p>
          <a:r>
            <a:rPr lang="ru-RU" sz="1600" dirty="0" smtClean="0">
              <a:latin typeface="Century Gothic" panose="020B0502020202020204" pitchFamily="34" charset="0"/>
            </a:rPr>
            <a:t>несут бремя содержания контейнерных площадок, не входящих в состав МКД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2C1A43E4-C0CD-4562-BE25-5AD4296C519E}" type="parTrans" cxnId="{6B1493E5-DB7A-4B4E-A000-BABC1E0BAB89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F0C40CE9-93ED-4A5E-AFB1-433A5E922641}" type="sibTrans" cxnId="{6B1493E5-DB7A-4B4E-A000-BABC1E0BAB89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437E9844-B099-4832-A683-69019453037B}" type="pres">
      <dgm:prSet presAssocID="{94DBD680-3D1F-494E-95B5-578F91A0DC3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34361C-E810-4D4D-A935-C408AB50D32F}" type="pres">
      <dgm:prSet presAssocID="{F0F2BF77-EFDB-41C6-8CD8-0322CE64594F}" presName="singleCycle" presStyleCnt="0"/>
      <dgm:spPr/>
    </dgm:pt>
    <dgm:pt modelId="{7C368058-EB5A-4E77-BC14-AE7905795BF1}" type="pres">
      <dgm:prSet presAssocID="{F0F2BF77-EFDB-41C6-8CD8-0322CE64594F}" presName="singleCenter" presStyleLbl="node1" presStyleIdx="0" presStyleCnt="6" custScaleX="186361" custScaleY="79625" custLinFactNeighborX="-4926" custLinFactNeighborY="-823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E4F7809-0A2E-4ED4-A158-A955ECD8C6C6}" type="pres">
      <dgm:prSet presAssocID="{A1CD5B26-D719-4307-B73E-6AF1102ED940}" presName="Name56" presStyleLbl="parChTrans1D2" presStyleIdx="0" presStyleCnt="5"/>
      <dgm:spPr/>
      <dgm:t>
        <a:bodyPr/>
        <a:lstStyle/>
        <a:p>
          <a:endParaRPr lang="ru-RU"/>
        </a:p>
      </dgm:t>
    </dgm:pt>
    <dgm:pt modelId="{47E4CC3F-CD16-48A6-B4D9-55AA2FECD52C}" type="pres">
      <dgm:prSet presAssocID="{307C0535-4D62-4831-84EA-189CC393C1BD}" presName="text0" presStyleLbl="node1" presStyleIdx="1" presStyleCnt="6" custScaleX="296455" custScaleY="89168" custRadScaleRad="88258" custRadScaleInc="-16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832A9-9A25-4833-BB05-EB82272CE96A}" type="pres">
      <dgm:prSet presAssocID="{086CE0C4-61C3-44F0-AF82-95E575C4AA4C}" presName="Name56" presStyleLbl="parChTrans1D2" presStyleIdx="1" presStyleCnt="5"/>
      <dgm:spPr/>
      <dgm:t>
        <a:bodyPr/>
        <a:lstStyle/>
        <a:p>
          <a:endParaRPr lang="ru-RU"/>
        </a:p>
      </dgm:t>
    </dgm:pt>
    <dgm:pt modelId="{3B513EBB-1B89-48A4-8B29-167485A72AA8}" type="pres">
      <dgm:prSet presAssocID="{8927FDBE-FCF9-41EF-A189-3577B199FDE6}" presName="text0" presStyleLbl="node1" presStyleIdx="2" presStyleCnt="6" custScaleX="296455" custScaleY="115208" custRadScaleRad="180858" custRadScaleInc="-36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0831E-48EF-452B-AB02-8D7985877C29}" type="pres">
      <dgm:prSet presAssocID="{A7ED283B-A145-457D-B96D-ADF7E3398E5B}" presName="Name56" presStyleLbl="parChTrans1D2" presStyleIdx="2" presStyleCnt="5"/>
      <dgm:spPr/>
      <dgm:t>
        <a:bodyPr/>
        <a:lstStyle/>
        <a:p>
          <a:endParaRPr lang="ru-RU"/>
        </a:p>
      </dgm:t>
    </dgm:pt>
    <dgm:pt modelId="{4093510A-7050-474F-8829-93E8AD3C33ED}" type="pres">
      <dgm:prSet presAssocID="{C7146DBE-A806-409C-898E-99A7876B748E}" presName="text0" presStyleLbl="node1" presStyleIdx="3" presStyleCnt="6" custScaleX="296455" custScaleY="103088" custRadScaleRad="151149" custRadScaleInc="-156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E695D-DBAD-4C68-88D1-9FD837D8C40A}" type="pres">
      <dgm:prSet presAssocID="{99BE7E56-C6A1-4CD9-9709-CF7233B71E57}" presName="Name56" presStyleLbl="parChTrans1D2" presStyleIdx="3" presStyleCnt="5"/>
      <dgm:spPr/>
      <dgm:t>
        <a:bodyPr/>
        <a:lstStyle/>
        <a:p>
          <a:endParaRPr lang="ru-RU"/>
        </a:p>
      </dgm:t>
    </dgm:pt>
    <dgm:pt modelId="{870FE5E4-0CBA-4D37-BD9A-BC28BD651318}" type="pres">
      <dgm:prSet presAssocID="{2CA7B24D-5DD3-4614-A344-D8118B5434E5}" presName="text0" presStyleLbl="node1" presStyleIdx="4" presStyleCnt="6" custScaleX="296455" custScaleY="87883" custRadScaleRad="176515" custRadScaleInc="149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15E1D-4E6B-462C-90F8-A493D0CB9B54}" type="pres">
      <dgm:prSet presAssocID="{2C1A43E4-C0CD-4562-BE25-5AD4296C519E}" presName="Name56" presStyleLbl="parChTrans1D2" presStyleIdx="4" presStyleCnt="5"/>
      <dgm:spPr/>
      <dgm:t>
        <a:bodyPr/>
        <a:lstStyle/>
        <a:p>
          <a:endParaRPr lang="ru-RU"/>
        </a:p>
      </dgm:t>
    </dgm:pt>
    <dgm:pt modelId="{FCE62538-8241-485D-A851-F87E3275D7BA}" type="pres">
      <dgm:prSet presAssocID="{0D2E2148-3903-4B59-99C8-D14EEF77968B}" presName="text0" presStyleLbl="node1" presStyleIdx="5" presStyleCnt="6" custScaleX="296455" custScaleY="165456" custRadScaleRad="211260" custRadScaleInc="20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634CE5-1C59-45D2-A280-227431C2FFBB}" srcId="{F0F2BF77-EFDB-41C6-8CD8-0322CE64594F}" destId="{8927FDBE-FCF9-41EF-A189-3577B199FDE6}" srcOrd="1" destOrd="0" parTransId="{086CE0C4-61C3-44F0-AF82-95E575C4AA4C}" sibTransId="{AD2A010A-E5D1-4C24-BBDC-7FB7DAACF68D}"/>
    <dgm:cxn modelId="{B761E87B-282D-48EE-9A96-BFFCB29A238C}" type="presOf" srcId="{086CE0C4-61C3-44F0-AF82-95E575C4AA4C}" destId="{648832A9-9A25-4833-BB05-EB82272CE96A}" srcOrd="0" destOrd="0" presId="urn:microsoft.com/office/officeart/2008/layout/RadialCluster"/>
    <dgm:cxn modelId="{224DDD40-D12A-4196-886B-F31DF6EC6E3D}" type="presOf" srcId="{94DBD680-3D1F-494E-95B5-578F91A0DC3A}" destId="{437E9844-B099-4832-A683-69019453037B}" srcOrd="0" destOrd="0" presId="urn:microsoft.com/office/officeart/2008/layout/RadialCluster"/>
    <dgm:cxn modelId="{C45AA19D-6D11-43FA-A184-847707043948}" type="presOf" srcId="{A1CD5B26-D719-4307-B73E-6AF1102ED940}" destId="{4E4F7809-0A2E-4ED4-A158-A955ECD8C6C6}" srcOrd="0" destOrd="0" presId="urn:microsoft.com/office/officeart/2008/layout/RadialCluster"/>
    <dgm:cxn modelId="{491F6013-F6C3-4938-B1EE-C25D9998E59A}" type="presOf" srcId="{307C0535-4D62-4831-84EA-189CC393C1BD}" destId="{47E4CC3F-CD16-48A6-B4D9-55AA2FECD52C}" srcOrd="0" destOrd="0" presId="urn:microsoft.com/office/officeart/2008/layout/RadialCluster"/>
    <dgm:cxn modelId="{6B1493E5-DB7A-4B4E-A000-BABC1E0BAB89}" srcId="{F0F2BF77-EFDB-41C6-8CD8-0322CE64594F}" destId="{0D2E2148-3903-4B59-99C8-D14EEF77968B}" srcOrd="4" destOrd="0" parTransId="{2C1A43E4-C0CD-4562-BE25-5AD4296C519E}" sibTransId="{F0C40CE9-93ED-4A5E-AFB1-433A5E922641}"/>
    <dgm:cxn modelId="{5D7DBED6-DC52-427D-AE93-CFADF44BB731}" srcId="{F0F2BF77-EFDB-41C6-8CD8-0322CE64594F}" destId="{2CA7B24D-5DD3-4614-A344-D8118B5434E5}" srcOrd="3" destOrd="0" parTransId="{99BE7E56-C6A1-4CD9-9709-CF7233B71E57}" sibTransId="{DB0E9466-3DCD-418A-8D45-6B8BE6729A51}"/>
    <dgm:cxn modelId="{8E5A08D3-7FFE-4786-A1B5-D85F5CEC0413}" type="presOf" srcId="{0D2E2148-3903-4B59-99C8-D14EEF77968B}" destId="{FCE62538-8241-485D-A851-F87E3275D7BA}" srcOrd="0" destOrd="0" presId="urn:microsoft.com/office/officeart/2008/layout/RadialCluster"/>
    <dgm:cxn modelId="{91F2C8E2-BBE0-4AE1-9B33-9CABF26544E7}" srcId="{F0F2BF77-EFDB-41C6-8CD8-0322CE64594F}" destId="{307C0535-4D62-4831-84EA-189CC393C1BD}" srcOrd="0" destOrd="0" parTransId="{A1CD5B26-D719-4307-B73E-6AF1102ED940}" sibTransId="{0C2B5D3F-A2CF-49FE-8DED-DC638665287C}"/>
    <dgm:cxn modelId="{8B7C9478-4805-4976-AC8B-1BB7BD8A7DA9}" type="presOf" srcId="{2C1A43E4-C0CD-4562-BE25-5AD4296C519E}" destId="{EC815E1D-4E6B-462C-90F8-A493D0CB9B54}" srcOrd="0" destOrd="0" presId="urn:microsoft.com/office/officeart/2008/layout/RadialCluster"/>
    <dgm:cxn modelId="{9F737605-40BD-4A8A-8D1C-2E0F2B959688}" type="presOf" srcId="{2CA7B24D-5DD3-4614-A344-D8118B5434E5}" destId="{870FE5E4-0CBA-4D37-BD9A-BC28BD651318}" srcOrd="0" destOrd="0" presId="urn:microsoft.com/office/officeart/2008/layout/RadialCluster"/>
    <dgm:cxn modelId="{919D8CF4-E095-4F00-BAFD-B812CA3D7A21}" type="presOf" srcId="{8927FDBE-FCF9-41EF-A189-3577B199FDE6}" destId="{3B513EBB-1B89-48A4-8B29-167485A72AA8}" srcOrd="0" destOrd="0" presId="urn:microsoft.com/office/officeart/2008/layout/RadialCluster"/>
    <dgm:cxn modelId="{6EC074F9-7585-41F8-ABAA-6AB3A79CB5AE}" srcId="{F0F2BF77-EFDB-41C6-8CD8-0322CE64594F}" destId="{C7146DBE-A806-409C-898E-99A7876B748E}" srcOrd="2" destOrd="0" parTransId="{A7ED283B-A145-457D-B96D-ADF7E3398E5B}" sibTransId="{9094F9BF-5BF0-43DB-AC29-B033EBECD96C}"/>
    <dgm:cxn modelId="{742CB64D-33AC-40A2-A3D4-CDA385711130}" type="presOf" srcId="{F0F2BF77-EFDB-41C6-8CD8-0322CE64594F}" destId="{7C368058-EB5A-4E77-BC14-AE7905795BF1}" srcOrd="0" destOrd="0" presId="urn:microsoft.com/office/officeart/2008/layout/RadialCluster"/>
    <dgm:cxn modelId="{C5A8783F-E219-4858-AE3F-DCD064E26DFC}" type="presOf" srcId="{C7146DBE-A806-409C-898E-99A7876B748E}" destId="{4093510A-7050-474F-8829-93E8AD3C33ED}" srcOrd="0" destOrd="0" presId="urn:microsoft.com/office/officeart/2008/layout/RadialCluster"/>
    <dgm:cxn modelId="{2CD0FE9B-5F32-42BA-B08E-F4802ED0E587}" srcId="{94DBD680-3D1F-494E-95B5-578F91A0DC3A}" destId="{F0F2BF77-EFDB-41C6-8CD8-0322CE64594F}" srcOrd="0" destOrd="0" parTransId="{ADD359D9-C49A-4136-9BAB-B8D60CAEBCC2}" sibTransId="{D3B3A51C-AACA-4989-90B3-189337D515E6}"/>
    <dgm:cxn modelId="{7E738551-E351-4C21-980A-3DD26BC85654}" type="presOf" srcId="{99BE7E56-C6A1-4CD9-9709-CF7233B71E57}" destId="{94AE695D-DBAD-4C68-88D1-9FD837D8C40A}" srcOrd="0" destOrd="0" presId="urn:microsoft.com/office/officeart/2008/layout/RadialCluster"/>
    <dgm:cxn modelId="{32AE3D7D-11E2-4740-B6DC-0016780B4136}" type="presOf" srcId="{A7ED283B-A145-457D-B96D-ADF7E3398E5B}" destId="{AAC0831E-48EF-452B-AB02-8D7985877C29}" srcOrd="0" destOrd="0" presId="urn:microsoft.com/office/officeart/2008/layout/RadialCluster"/>
    <dgm:cxn modelId="{68BD3C75-8EEA-4A3D-9096-864752BC18FD}" type="presParOf" srcId="{437E9844-B099-4832-A683-69019453037B}" destId="{8734361C-E810-4D4D-A935-C408AB50D32F}" srcOrd="0" destOrd="0" presId="urn:microsoft.com/office/officeart/2008/layout/RadialCluster"/>
    <dgm:cxn modelId="{893FD0CD-4A93-4135-B1D6-40C7840BD78F}" type="presParOf" srcId="{8734361C-E810-4D4D-A935-C408AB50D32F}" destId="{7C368058-EB5A-4E77-BC14-AE7905795BF1}" srcOrd="0" destOrd="0" presId="urn:microsoft.com/office/officeart/2008/layout/RadialCluster"/>
    <dgm:cxn modelId="{DCC20A10-36C1-4B0B-8960-05212BDF6EAE}" type="presParOf" srcId="{8734361C-E810-4D4D-A935-C408AB50D32F}" destId="{4E4F7809-0A2E-4ED4-A158-A955ECD8C6C6}" srcOrd="1" destOrd="0" presId="urn:microsoft.com/office/officeart/2008/layout/RadialCluster"/>
    <dgm:cxn modelId="{34F3AA28-A8C2-4E42-9223-B4AB65E4BE4B}" type="presParOf" srcId="{8734361C-E810-4D4D-A935-C408AB50D32F}" destId="{47E4CC3F-CD16-48A6-B4D9-55AA2FECD52C}" srcOrd="2" destOrd="0" presId="urn:microsoft.com/office/officeart/2008/layout/RadialCluster"/>
    <dgm:cxn modelId="{CD4C9151-1122-445E-94DF-AC028C263BD3}" type="presParOf" srcId="{8734361C-E810-4D4D-A935-C408AB50D32F}" destId="{648832A9-9A25-4833-BB05-EB82272CE96A}" srcOrd="3" destOrd="0" presId="urn:microsoft.com/office/officeart/2008/layout/RadialCluster"/>
    <dgm:cxn modelId="{E1CA8872-3EDD-431F-AB29-24168C633C9F}" type="presParOf" srcId="{8734361C-E810-4D4D-A935-C408AB50D32F}" destId="{3B513EBB-1B89-48A4-8B29-167485A72AA8}" srcOrd="4" destOrd="0" presId="urn:microsoft.com/office/officeart/2008/layout/RadialCluster"/>
    <dgm:cxn modelId="{B0C88BA7-26EC-4900-A9C1-6F8666A992F1}" type="presParOf" srcId="{8734361C-E810-4D4D-A935-C408AB50D32F}" destId="{AAC0831E-48EF-452B-AB02-8D7985877C29}" srcOrd="5" destOrd="0" presId="urn:microsoft.com/office/officeart/2008/layout/RadialCluster"/>
    <dgm:cxn modelId="{3AAF9E3F-91D6-47CC-888F-D83D9DE8C050}" type="presParOf" srcId="{8734361C-E810-4D4D-A935-C408AB50D32F}" destId="{4093510A-7050-474F-8829-93E8AD3C33ED}" srcOrd="6" destOrd="0" presId="urn:microsoft.com/office/officeart/2008/layout/RadialCluster"/>
    <dgm:cxn modelId="{3D6854F6-37D8-4B8F-B7EA-BEEE837FBE3B}" type="presParOf" srcId="{8734361C-E810-4D4D-A935-C408AB50D32F}" destId="{94AE695D-DBAD-4C68-88D1-9FD837D8C40A}" srcOrd="7" destOrd="0" presId="urn:microsoft.com/office/officeart/2008/layout/RadialCluster"/>
    <dgm:cxn modelId="{7FC0E6A4-502F-4C07-8339-B44D181609AE}" type="presParOf" srcId="{8734361C-E810-4D4D-A935-C408AB50D32F}" destId="{870FE5E4-0CBA-4D37-BD9A-BC28BD651318}" srcOrd="8" destOrd="0" presId="urn:microsoft.com/office/officeart/2008/layout/RadialCluster"/>
    <dgm:cxn modelId="{A1D15901-724E-432B-A9D0-EC80AAF5E1DA}" type="presParOf" srcId="{8734361C-E810-4D4D-A935-C408AB50D32F}" destId="{EC815E1D-4E6B-462C-90F8-A493D0CB9B54}" srcOrd="9" destOrd="0" presId="urn:microsoft.com/office/officeart/2008/layout/RadialCluster"/>
    <dgm:cxn modelId="{6B258DCB-A102-4A19-AFFC-301E69C842C7}" type="presParOf" srcId="{8734361C-E810-4D4D-A935-C408AB50D32F}" destId="{FCE62538-8241-485D-A851-F87E3275D7BA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493494-8D64-4680-823A-EBAE8F43ACE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DCA249-30AD-47B4-A1C3-345A03DCF6DC}">
      <dgm:prSet phldrT="[Текст]" custT="1"/>
      <dgm:spPr/>
      <dgm:t>
        <a:bodyPr/>
        <a:lstStyle/>
        <a:p>
          <a:r>
            <a:rPr lang="ru-RU" sz="1400" b="1" dirty="0" smtClean="0">
              <a:latin typeface="Century Gothic" panose="020B0502020202020204" pitchFamily="34" charset="0"/>
            </a:rPr>
            <a:t>Региональный</a:t>
          </a:r>
        </a:p>
        <a:p>
          <a:r>
            <a:rPr lang="ru-RU" sz="1400" b="1" dirty="0" smtClean="0">
              <a:latin typeface="Century Gothic" panose="020B0502020202020204" pitchFamily="34" charset="0"/>
            </a:rPr>
            <a:t>оператор</a:t>
          </a:r>
          <a:endParaRPr lang="ru-RU" sz="1400" b="1" dirty="0">
            <a:latin typeface="Century Gothic" panose="020B0502020202020204" pitchFamily="34" charset="0"/>
          </a:endParaRPr>
        </a:p>
      </dgm:t>
    </dgm:pt>
    <dgm:pt modelId="{792B060C-2987-410B-BA8B-80B896D810FE}" type="parTrans" cxnId="{A622D3A6-48D5-40A2-93F8-114FB819D085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B3C7B53D-F825-4CBC-AF99-133368D94218}" type="sibTrans" cxnId="{A622D3A6-48D5-40A2-93F8-114FB819D085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2A636AB9-52A0-40F5-BBBB-618B913CE152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Вносит предложения по размещению контейнерных площадок и бункеров</a:t>
          </a:r>
          <a:endParaRPr lang="ru-RU" dirty="0">
            <a:latin typeface="Century Gothic" panose="020B0502020202020204" pitchFamily="34" charset="0"/>
          </a:endParaRPr>
        </a:p>
      </dgm:t>
    </dgm:pt>
    <dgm:pt modelId="{BDB8F85B-5482-45DF-99A3-4F381392F845}" type="parTrans" cxnId="{CC79CF6C-D573-46F5-8E60-1BAE81229327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E50317FB-815B-40C5-906B-D4B433308CE2}" type="sibTrans" cxnId="{CC79CF6C-D573-46F5-8E60-1BAE81229327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F9D9B9AB-2C4D-4B8D-B594-25D004A4CB84}">
      <dgm:prSet phldrT="[Текст]"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86C3EA73-B1D2-494C-954F-03DDFA16212A}" type="parTrans" cxnId="{4C35070B-88C6-4DB5-9E6A-EFDC779F5C68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552FC529-5DBE-4DEA-8EB5-925BB58A5488}" type="sibTrans" cxnId="{4C35070B-88C6-4DB5-9E6A-EFDC779F5C68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F0670555-13B2-4572-BA87-BF509ABD243C}" type="pres">
      <dgm:prSet presAssocID="{B1493494-8D64-4680-823A-EBAE8F43AC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FD225A-BE6C-44AF-AB06-3EA48B981012}" type="pres">
      <dgm:prSet presAssocID="{EADCA249-30AD-47B4-A1C3-345A03DCF6DC}" presName="centerShape" presStyleLbl="node0" presStyleIdx="0" presStyleCnt="1" custScaleX="125945" custScaleY="81441" custLinFactNeighborX="6956" custLinFactNeighborY="490"/>
      <dgm:spPr/>
      <dgm:t>
        <a:bodyPr/>
        <a:lstStyle/>
        <a:p>
          <a:endParaRPr lang="ru-RU"/>
        </a:p>
      </dgm:t>
    </dgm:pt>
    <dgm:pt modelId="{A52CF95F-F382-48F1-8529-0D1C04F9621D}" type="pres">
      <dgm:prSet presAssocID="{BDB8F85B-5482-45DF-99A3-4F381392F845}" presName="Name9" presStyleLbl="parChTrans1D2" presStyleIdx="0" presStyleCnt="1"/>
      <dgm:spPr/>
      <dgm:t>
        <a:bodyPr/>
        <a:lstStyle/>
        <a:p>
          <a:endParaRPr lang="ru-RU"/>
        </a:p>
      </dgm:t>
    </dgm:pt>
    <dgm:pt modelId="{EC4747CA-AF3A-4F4E-ACF2-851085A3BD1C}" type="pres">
      <dgm:prSet presAssocID="{BDB8F85B-5482-45DF-99A3-4F381392F845}" presName="connTx" presStyleLbl="parChTrans1D2" presStyleIdx="0" presStyleCnt="1"/>
      <dgm:spPr/>
      <dgm:t>
        <a:bodyPr/>
        <a:lstStyle/>
        <a:p>
          <a:endParaRPr lang="ru-RU"/>
        </a:p>
      </dgm:t>
    </dgm:pt>
    <dgm:pt modelId="{2CAAB5FA-49C6-49B6-880C-250BFE9A7E0A}" type="pres">
      <dgm:prSet presAssocID="{2A636AB9-52A0-40F5-BBBB-618B913CE152}" presName="node" presStyleLbl="node1" presStyleIdx="0" presStyleCnt="1" custScaleX="248699" custScaleY="90502" custRadScaleRad="86771" custRadScaleInc="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79CF6C-D573-46F5-8E60-1BAE81229327}" srcId="{EADCA249-30AD-47B4-A1C3-345A03DCF6DC}" destId="{2A636AB9-52A0-40F5-BBBB-618B913CE152}" srcOrd="0" destOrd="0" parTransId="{BDB8F85B-5482-45DF-99A3-4F381392F845}" sibTransId="{E50317FB-815B-40C5-906B-D4B433308CE2}"/>
    <dgm:cxn modelId="{A622D3A6-48D5-40A2-93F8-114FB819D085}" srcId="{B1493494-8D64-4680-823A-EBAE8F43ACE6}" destId="{EADCA249-30AD-47B4-A1C3-345A03DCF6DC}" srcOrd="0" destOrd="0" parTransId="{792B060C-2987-410B-BA8B-80B896D810FE}" sibTransId="{B3C7B53D-F825-4CBC-AF99-133368D94218}"/>
    <dgm:cxn modelId="{974EB6ED-9611-435C-8661-982B24B20D92}" type="presOf" srcId="{2A636AB9-52A0-40F5-BBBB-618B913CE152}" destId="{2CAAB5FA-49C6-49B6-880C-250BFE9A7E0A}" srcOrd="0" destOrd="0" presId="urn:microsoft.com/office/officeart/2005/8/layout/radial1"/>
    <dgm:cxn modelId="{4C35070B-88C6-4DB5-9E6A-EFDC779F5C68}" srcId="{B1493494-8D64-4680-823A-EBAE8F43ACE6}" destId="{F9D9B9AB-2C4D-4B8D-B594-25D004A4CB84}" srcOrd="1" destOrd="0" parTransId="{86C3EA73-B1D2-494C-954F-03DDFA16212A}" sibTransId="{552FC529-5DBE-4DEA-8EB5-925BB58A5488}"/>
    <dgm:cxn modelId="{4AF672E5-4182-487D-B489-22D106CC68EB}" type="presOf" srcId="{BDB8F85B-5482-45DF-99A3-4F381392F845}" destId="{A52CF95F-F382-48F1-8529-0D1C04F9621D}" srcOrd="0" destOrd="0" presId="urn:microsoft.com/office/officeart/2005/8/layout/radial1"/>
    <dgm:cxn modelId="{B26F2406-DED8-4550-A818-5C9B0F73DFDF}" type="presOf" srcId="{B1493494-8D64-4680-823A-EBAE8F43ACE6}" destId="{F0670555-13B2-4572-BA87-BF509ABD243C}" srcOrd="0" destOrd="0" presId="urn:microsoft.com/office/officeart/2005/8/layout/radial1"/>
    <dgm:cxn modelId="{B03ABC68-32AF-4B90-85C6-778AD64D653A}" type="presOf" srcId="{BDB8F85B-5482-45DF-99A3-4F381392F845}" destId="{EC4747CA-AF3A-4F4E-ACF2-851085A3BD1C}" srcOrd="1" destOrd="0" presId="urn:microsoft.com/office/officeart/2005/8/layout/radial1"/>
    <dgm:cxn modelId="{B9716662-FCA0-406D-A427-3A3D00518E9E}" type="presOf" srcId="{EADCA249-30AD-47B4-A1C3-345A03DCF6DC}" destId="{95FD225A-BE6C-44AF-AB06-3EA48B981012}" srcOrd="0" destOrd="0" presId="urn:microsoft.com/office/officeart/2005/8/layout/radial1"/>
    <dgm:cxn modelId="{6517346E-A0FE-4D48-B551-0E7C5685BD0B}" type="presParOf" srcId="{F0670555-13B2-4572-BA87-BF509ABD243C}" destId="{95FD225A-BE6C-44AF-AB06-3EA48B981012}" srcOrd="0" destOrd="0" presId="urn:microsoft.com/office/officeart/2005/8/layout/radial1"/>
    <dgm:cxn modelId="{0BAEC7FB-517C-431C-8701-DEC1F7A21B95}" type="presParOf" srcId="{F0670555-13B2-4572-BA87-BF509ABD243C}" destId="{A52CF95F-F382-48F1-8529-0D1C04F9621D}" srcOrd="1" destOrd="0" presId="urn:microsoft.com/office/officeart/2005/8/layout/radial1"/>
    <dgm:cxn modelId="{9848EC04-1E89-4462-B920-1228EFEC1DB8}" type="presParOf" srcId="{A52CF95F-F382-48F1-8529-0D1C04F9621D}" destId="{EC4747CA-AF3A-4F4E-ACF2-851085A3BD1C}" srcOrd="0" destOrd="0" presId="urn:microsoft.com/office/officeart/2005/8/layout/radial1"/>
    <dgm:cxn modelId="{E41B1059-4330-466F-833C-B1A52641FE70}" type="presParOf" srcId="{F0670555-13B2-4572-BA87-BF509ABD243C}" destId="{2CAAB5FA-49C6-49B6-880C-250BFE9A7E0A}" srcOrd="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3DFD0-3736-4FFA-A492-D6DF3B0E047C}">
      <dsp:nvSpPr>
        <dsp:cNvPr id="0" name=""/>
        <dsp:cNvSpPr/>
      </dsp:nvSpPr>
      <dsp:spPr>
        <a:xfrm>
          <a:off x="0" y="46654"/>
          <a:ext cx="10801200" cy="6714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3B83F-523E-4432-B61F-28BC48A47D76}">
      <dsp:nvSpPr>
        <dsp:cNvPr id="0" name=""/>
        <dsp:cNvSpPr/>
      </dsp:nvSpPr>
      <dsp:spPr>
        <a:xfrm>
          <a:off x="540060" y="216139"/>
          <a:ext cx="10254162" cy="3592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82" tIns="0" rIns="28578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Контроль над потоками отходов</a:t>
          </a:r>
          <a:endParaRPr lang="ru-RU" sz="2400" kern="1200" dirty="0"/>
        </a:p>
      </dsp:txBody>
      <dsp:txXfrm>
        <a:off x="557598" y="233677"/>
        <a:ext cx="10219086" cy="324190"/>
      </dsp:txXfrm>
    </dsp:sp>
    <dsp:sp modelId="{45C9842E-396D-48C2-8859-B94F8DEA94EE}">
      <dsp:nvSpPr>
        <dsp:cNvPr id="0" name=""/>
        <dsp:cNvSpPr/>
      </dsp:nvSpPr>
      <dsp:spPr>
        <a:xfrm>
          <a:off x="0" y="747514"/>
          <a:ext cx="10801200" cy="6714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73872"/>
              <a:satOff val="-6260"/>
              <a:lumOff val="1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65A54-13AA-4064-9B4E-2243BA62CC31}">
      <dsp:nvSpPr>
        <dsp:cNvPr id="0" name=""/>
        <dsp:cNvSpPr/>
      </dsp:nvSpPr>
      <dsp:spPr>
        <a:xfrm>
          <a:off x="540060" y="904904"/>
          <a:ext cx="10254162" cy="359228"/>
        </a:xfrm>
        <a:prstGeom prst="roundRect">
          <a:avLst/>
        </a:prstGeom>
        <a:gradFill rotWithShape="0">
          <a:gsLst>
            <a:gs pos="0">
              <a:schemeClr val="accent3">
                <a:hueOff val="173872"/>
                <a:satOff val="-6260"/>
                <a:lumOff val="13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73872"/>
                <a:satOff val="-6260"/>
                <a:lumOff val="13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73872"/>
                <a:satOff val="-6260"/>
                <a:lumOff val="13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82" tIns="0" rIns="28578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Достижение прозрачности системы обращения с отходами</a:t>
          </a:r>
        </a:p>
      </dsp:txBody>
      <dsp:txXfrm>
        <a:off x="557596" y="922440"/>
        <a:ext cx="10219090" cy="324156"/>
      </dsp:txXfrm>
    </dsp:sp>
    <dsp:sp modelId="{40A9854B-ACEA-4C0C-BD61-07D6579C4544}">
      <dsp:nvSpPr>
        <dsp:cNvPr id="0" name=""/>
        <dsp:cNvSpPr/>
      </dsp:nvSpPr>
      <dsp:spPr>
        <a:xfrm>
          <a:off x="0" y="1477953"/>
          <a:ext cx="10801200" cy="6714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347744"/>
              <a:satOff val="-12519"/>
              <a:lumOff val="2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11504-E2AD-4D6A-A833-D7FBCC96CDE8}">
      <dsp:nvSpPr>
        <dsp:cNvPr id="0" name=""/>
        <dsp:cNvSpPr/>
      </dsp:nvSpPr>
      <dsp:spPr>
        <a:xfrm>
          <a:off x="540060" y="1544442"/>
          <a:ext cx="10254162" cy="534146"/>
        </a:xfrm>
        <a:prstGeom prst="roundRect">
          <a:avLst/>
        </a:prstGeom>
        <a:gradFill rotWithShape="0">
          <a:gsLst>
            <a:gs pos="0">
              <a:schemeClr val="accent3">
                <a:hueOff val="347744"/>
                <a:satOff val="-12519"/>
                <a:lumOff val="2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47744"/>
                <a:satOff val="-12519"/>
                <a:lumOff val="2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47744"/>
                <a:satOff val="-12519"/>
                <a:lumOff val="2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82" tIns="0" rIns="28578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Максимальное извлечение полезных компонентов из отходов</a:t>
          </a:r>
        </a:p>
      </dsp:txBody>
      <dsp:txXfrm>
        <a:off x="566135" y="1570517"/>
        <a:ext cx="10202012" cy="481996"/>
      </dsp:txXfrm>
    </dsp:sp>
    <dsp:sp modelId="{3272DC40-903A-41A2-9F40-B56B7DE02752}">
      <dsp:nvSpPr>
        <dsp:cNvPr id="0" name=""/>
        <dsp:cNvSpPr/>
      </dsp:nvSpPr>
      <dsp:spPr>
        <a:xfrm>
          <a:off x="0" y="2485066"/>
          <a:ext cx="10801200" cy="6714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521616"/>
              <a:satOff val="-18779"/>
              <a:lumOff val="3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9361A-1EDB-4231-A65D-27F106D6B19C}">
      <dsp:nvSpPr>
        <dsp:cNvPr id="0" name=""/>
        <dsp:cNvSpPr/>
      </dsp:nvSpPr>
      <dsp:spPr>
        <a:xfrm>
          <a:off x="540060" y="2381595"/>
          <a:ext cx="10254162" cy="639465"/>
        </a:xfrm>
        <a:prstGeom prst="roundRect">
          <a:avLst/>
        </a:prstGeom>
        <a:gradFill rotWithShape="0">
          <a:gsLst>
            <a:gs pos="0">
              <a:schemeClr val="accent3">
                <a:hueOff val="521616"/>
                <a:satOff val="-18779"/>
                <a:lumOff val="3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521616"/>
                <a:satOff val="-18779"/>
                <a:lumOff val="3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521616"/>
                <a:satOff val="-18779"/>
                <a:lumOff val="3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82" tIns="0" rIns="28578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Безопасное размещение неутилизируемых отходов и их компонентов</a:t>
          </a:r>
        </a:p>
      </dsp:txBody>
      <dsp:txXfrm>
        <a:off x="571276" y="2412811"/>
        <a:ext cx="10191730" cy="577033"/>
      </dsp:txXfrm>
    </dsp:sp>
    <dsp:sp modelId="{BB870728-600C-4FB5-B0A1-D421B26E18FF}">
      <dsp:nvSpPr>
        <dsp:cNvPr id="0" name=""/>
        <dsp:cNvSpPr/>
      </dsp:nvSpPr>
      <dsp:spPr>
        <a:xfrm>
          <a:off x="0" y="3240271"/>
          <a:ext cx="10801200" cy="6714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695488"/>
              <a:satOff val="-25039"/>
              <a:lumOff val="52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07025-3F56-4356-8D5F-4A0CE89C3790}">
      <dsp:nvSpPr>
        <dsp:cNvPr id="0" name=""/>
        <dsp:cNvSpPr/>
      </dsp:nvSpPr>
      <dsp:spPr>
        <a:xfrm>
          <a:off x="540060" y="3290023"/>
          <a:ext cx="10254162" cy="434070"/>
        </a:xfrm>
        <a:prstGeom prst="roundRect">
          <a:avLst/>
        </a:prstGeom>
        <a:gradFill rotWithShape="0">
          <a:gsLst>
            <a:gs pos="0">
              <a:schemeClr val="accent3">
                <a:hueOff val="695488"/>
                <a:satOff val="-25039"/>
                <a:lumOff val="5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95488"/>
                <a:satOff val="-25039"/>
                <a:lumOff val="5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95488"/>
                <a:satOff val="-25039"/>
                <a:lumOff val="5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82" tIns="0" rIns="28578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Повышение доли утилизации и обезвреживания отходов</a:t>
          </a:r>
        </a:p>
      </dsp:txBody>
      <dsp:txXfrm>
        <a:off x="561250" y="3311213"/>
        <a:ext cx="10211782" cy="391690"/>
      </dsp:txXfrm>
    </dsp:sp>
    <dsp:sp modelId="{825001B7-2996-4BC4-8D75-F084FE3F0812}">
      <dsp:nvSpPr>
        <dsp:cNvPr id="0" name=""/>
        <dsp:cNvSpPr/>
      </dsp:nvSpPr>
      <dsp:spPr>
        <a:xfrm>
          <a:off x="0" y="3736986"/>
          <a:ext cx="108012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869360"/>
              <a:satOff val="-31298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24E87-24A0-4C5C-85AE-48B55184CF7E}">
      <dsp:nvSpPr>
        <dsp:cNvPr id="0" name=""/>
        <dsp:cNvSpPr/>
      </dsp:nvSpPr>
      <dsp:spPr>
        <a:xfrm>
          <a:off x="516864" y="3995479"/>
          <a:ext cx="10284335" cy="663722"/>
        </a:xfrm>
        <a:prstGeom prst="roundRect">
          <a:avLst/>
        </a:prstGeom>
        <a:gradFill rotWithShape="0">
          <a:gsLst>
            <a:gs pos="0">
              <a:schemeClr val="accent3">
                <a:hueOff val="869360"/>
                <a:satOff val="-31298"/>
                <a:lumOff val="6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869360"/>
                <a:satOff val="-31298"/>
                <a:lumOff val="6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869360"/>
                <a:satOff val="-31298"/>
                <a:lumOff val="6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82" tIns="0" rIns="28578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Построение </a:t>
          </a:r>
          <a:r>
            <a:rPr lang="ru-RU" sz="2400" b="0" kern="1200" dirty="0" smtClean="0">
              <a:latin typeface="Century Gothic" panose="020B0502020202020204" pitchFamily="34" charset="0"/>
            </a:rPr>
            <a:t>объектов по обработке и утилизации ТКО</a:t>
          </a:r>
        </a:p>
      </dsp:txBody>
      <dsp:txXfrm>
        <a:off x="549264" y="4027879"/>
        <a:ext cx="10219535" cy="598922"/>
      </dsp:txXfrm>
    </dsp:sp>
    <dsp:sp modelId="{BC5F477B-3F11-40C6-BF17-9C245E3FA3DD}">
      <dsp:nvSpPr>
        <dsp:cNvPr id="0" name=""/>
        <dsp:cNvSpPr/>
      </dsp:nvSpPr>
      <dsp:spPr>
        <a:xfrm>
          <a:off x="0" y="5042543"/>
          <a:ext cx="10801200" cy="6714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043232"/>
              <a:satOff val="-37558"/>
              <a:lumOff val="7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3D96C-04AD-4321-B1DD-9AD5EC436831}">
      <dsp:nvSpPr>
        <dsp:cNvPr id="0" name=""/>
        <dsp:cNvSpPr/>
      </dsp:nvSpPr>
      <dsp:spPr>
        <a:xfrm>
          <a:off x="504058" y="5185232"/>
          <a:ext cx="10256009" cy="339325"/>
        </a:xfrm>
        <a:prstGeom prst="roundRect">
          <a:avLst/>
        </a:prstGeom>
        <a:gradFill rotWithShape="0">
          <a:gsLst>
            <a:gs pos="0">
              <a:schemeClr val="accent3">
                <a:hueOff val="1043232"/>
                <a:satOff val="-37558"/>
                <a:lumOff val="7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043232"/>
                <a:satOff val="-37558"/>
                <a:lumOff val="7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043232"/>
                <a:satOff val="-37558"/>
                <a:lumOff val="7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82" tIns="0" rIns="28578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Сокращение количества несанкционированных свалок</a:t>
          </a:r>
        </a:p>
      </dsp:txBody>
      <dsp:txXfrm>
        <a:off x="520622" y="5201796"/>
        <a:ext cx="10222881" cy="306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68058-EB5A-4E77-BC14-AE7905795BF1}">
      <dsp:nvSpPr>
        <dsp:cNvPr id="0" name=""/>
        <dsp:cNvSpPr/>
      </dsp:nvSpPr>
      <dsp:spPr>
        <a:xfrm>
          <a:off x="3816438" y="1623207"/>
          <a:ext cx="2634425" cy="11255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anose="020B0502020202020204" pitchFamily="34" charset="0"/>
            </a:rPr>
            <a:t>Органы местного самоуправления</a:t>
          </a:r>
          <a:endParaRPr lang="ru-RU" sz="1800" b="1" kern="1200" dirty="0">
            <a:latin typeface="Century Gothic" panose="020B0502020202020204" pitchFamily="34" charset="0"/>
          </a:endParaRPr>
        </a:p>
      </dsp:txBody>
      <dsp:txXfrm>
        <a:off x="3871385" y="1678154"/>
        <a:ext cx="2524531" cy="1015696"/>
      </dsp:txXfrm>
    </dsp:sp>
    <dsp:sp modelId="{4E4F7809-0A2E-4ED4-A158-A955ECD8C6C6}">
      <dsp:nvSpPr>
        <dsp:cNvPr id="0" name=""/>
        <dsp:cNvSpPr/>
      </dsp:nvSpPr>
      <dsp:spPr>
        <a:xfrm rot="16235724">
          <a:off x="4928723" y="1410230"/>
          <a:ext cx="4259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5977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4CC3F-CD16-48A6-B4D9-55AA2FECD52C}">
      <dsp:nvSpPr>
        <dsp:cNvPr id="0" name=""/>
        <dsp:cNvSpPr/>
      </dsp:nvSpPr>
      <dsp:spPr>
        <a:xfrm>
          <a:off x="3744419" y="352723"/>
          <a:ext cx="2807788" cy="844529"/>
        </a:xfrm>
        <a:prstGeom prst="roundRect">
          <a:avLst/>
        </a:prstGeom>
        <a:gradFill rotWithShape="0">
          <a:gsLst>
            <a:gs pos="0">
              <a:schemeClr val="accent3">
                <a:hueOff val="208646"/>
                <a:satOff val="-7512"/>
                <a:lumOff val="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08646"/>
                <a:satOff val="-7512"/>
                <a:lumOff val="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08646"/>
                <a:satOff val="-7512"/>
                <a:lumOff val="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entury Gothic" panose="020B0502020202020204" pitchFamily="34" charset="0"/>
            </a:rPr>
            <a:t>ведут реестр контейнерных площадок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>
        <a:off x="3785646" y="393950"/>
        <a:ext cx="2725334" cy="762075"/>
      </dsp:txXfrm>
    </dsp:sp>
    <dsp:sp modelId="{648832A9-9A25-4833-BB05-EB82272CE96A}">
      <dsp:nvSpPr>
        <dsp:cNvPr id="0" name=""/>
        <dsp:cNvSpPr/>
      </dsp:nvSpPr>
      <dsp:spPr>
        <a:xfrm rot="20090005">
          <a:off x="6284475" y="1412706"/>
          <a:ext cx="9900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0008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13EBB-1B89-48A4-8B29-167485A72AA8}">
      <dsp:nvSpPr>
        <dsp:cNvPr id="0" name=""/>
        <dsp:cNvSpPr/>
      </dsp:nvSpPr>
      <dsp:spPr>
        <a:xfrm>
          <a:off x="6984774" y="111045"/>
          <a:ext cx="2807788" cy="1091159"/>
        </a:xfrm>
        <a:prstGeom prst="roundRect">
          <a:avLst/>
        </a:prstGeom>
        <a:gradFill rotWithShape="0">
          <a:gsLst>
            <a:gs pos="0">
              <a:schemeClr val="accent3">
                <a:hueOff val="417293"/>
                <a:satOff val="-15023"/>
                <a:lumOff val="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417293"/>
                <a:satOff val="-15023"/>
                <a:lumOff val="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417293"/>
                <a:satOff val="-15023"/>
                <a:lumOff val="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entury Gothic" panose="020B0502020202020204" pitchFamily="34" charset="0"/>
            </a:rPr>
            <a:t>создают контейнерные площадки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>
        <a:off x="7038040" y="164311"/>
        <a:ext cx="2701256" cy="984627"/>
      </dsp:txXfrm>
    </dsp:sp>
    <dsp:sp modelId="{AAC0831E-48EF-452B-AB02-8D7985877C29}">
      <dsp:nvSpPr>
        <dsp:cNvPr id="0" name=""/>
        <dsp:cNvSpPr/>
      </dsp:nvSpPr>
      <dsp:spPr>
        <a:xfrm rot="214462">
          <a:off x="6450413" y="2282709"/>
          <a:ext cx="4628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2801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3510A-7050-474F-8829-93E8AD3C33ED}">
      <dsp:nvSpPr>
        <dsp:cNvPr id="0" name=""/>
        <dsp:cNvSpPr/>
      </dsp:nvSpPr>
      <dsp:spPr>
        <a:xfrm>
          <a:off x="6912764" y="1896647"/>
          <a:ext cx="2807788" cy="976368"/>
        </a:xfrm>
        <a:prstGeom prst="roundRect">
          <a:avLst/>
        </a:prstGeom>
        <a:gradFill rotWithShape="0">
          <a:gsLst>
            <a:gs pos="0">
              <a:schemeClr val="accent3">
                <a:hueOff val="625939"/>
                <a:satOff val="-22535"/>
                <a:lumOff val="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25939"/>
                <a:satOff val="-22535"/>
                <a:lumOff val="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25939"/>
                <a:satOff val="-22535"/>
                <a:lumOff val="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entury Gothic" panose="020B0502020202020204" pitchFamily="34" charset="0"/>
            </a:rPr>
            <a:t>согласовывают создание мест накопления третьими лицами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>
        <a:off x="6960426" y="1944309"/>
        <a:ext cx="2712464" cy="881044"/>
      </dsp:txXfrm>
    </dsp:sp>
    <dsp:sp modelId="{94AE695D-DBAD-4C68-88D1-9FD837D8C40A}">
      <dsp:nvSpPr>
        <dsp:cNvPr id="0" name=""/>
        <dsp:cNvSpPr/>
      </dsp:nvSpPr>
      <dsp:spPr>
        <a:xfrm rot="10443879">
          <a:off x="3238285" y="2352917"/>
          <a:ext cx="5797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970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FE5E4-0CBA-4D37-BD9A-BC28BD651318}">
      <dsp:nvSpPr>
        <dsp:cNvPr id="0" name=""/>
        <dsp:cNvSpPr/>
      </dsp:nvSpPr>
      <dsp:spPr>
        <a:xfrm>
          <a:off x="432050" y="2112664"/>
          <a:ext cx="2807788" cy="832358"/>
        </a:xfrm>
        <a:prstGeom prst="roundRect">
          <a:avLst/>
        </a:prstGeom>
        <a:gradFill rotWithShape="0">
          <a:gsLst>
            <a:gs pos="0">
              <a:schemeClr val="accent3">
                <a:hueOff val="834585"/>
                <a:satOff val="-30046"/>
                <a:lumOff val="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834585"/>
                <a:satOff val="-30046"/>
                <a:lumOff val="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834585"/>
                <a:satOff val="-30046"/>
                <a:lumOff val="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entury Gothic" panose="020B0502020202020204" pitchFamily="34" charset="0"/>
            </a:rPr>
            <a:t>определяют схему размещения мест накопления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>
        <a:off x="472682" y="2153296"/>
        <a:ext cx="2726524" cy="751094"/>
      </dsp:txXfrm>
    </dsp:sp>
    <dsp:sp modelId="{EC815E1D-4E6B-462C-90F8-A493D0CB9B54}">
      <dsp:nvSpPr>
        <dsp:cNvPr id="0" name=""/>
        <dsp:cNvSpPr/>
      </dsp:nvSpPr>
      <dsp:spPr>
        <a:xfrm rot="12081701">
          <a:off x="2919919" y="1501720"/>
          <a:ext cx="9284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840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62538-8241-485D-A851-F87E3275D7BA}">
      <dsp:nvSpPr>
        <dsp:cNvPr id="0" name=""/>
        <dsp:cNvSpPr/>
      </dsp:nvSpPr>
      <dsp:spPr>
        <a:xfrm>
          <a:off x="144021" y="0"/>
          <a:ext cx="2807788" cy="1567069"/>
        </a:xfrm>
        <a:prstGeom prst="roundRect">
          <a:avLst/>
        </a:prstGeom>
        <a:gradFill rotWithShape="0">
          <a:gsLst>
            <a:gs pos="0">
              <a:schemeClr val="accent3">
                <a:hueOff val="1043232"/>
                <a:satOff val="-37558"/>
                <a:lumOff val="7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043232"/>
                <a:satOff val="-37558"/>
                <a:lumOff val="7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043232"/>
                <a:satOff val="-37558"/>
                <a:lumOff val="7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entury Gothic" panose="020B0502020202020204" pitchFamily="34" charset="0"/>
            </a:rPr>
            <a:t>несут бремя содержания контейнерных площадок, не входящих в состав МКД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>
        <a:off x="220519" y="76498"/>
        <a:ext cx="2654792" cy="1414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D225A-BE6C-44AF-AB06-3EA48B981012}">
      <dsp:nvSpPr>
        <dsp:cNvPr id="0" name=""/>
        <dsp:cNvSpPr/>
      </dsp:nvSpPr>
      <dsp:spPr>
        <a:xfrm>
          <a:off x="7353" y="215951"/>
          <a:ext cx="2194742" cy="1419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anose="020B0502020202020204" pitchFamily="34" charset="0"/>
            </a:rPr>
            <a:t>Региональный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anose="020B0502020202020204" pitchFamily="34" charset="0"/>
            </a:rPr>
            <a:t>оператор</a:t>
          </a:r>
          <a:endParaRPr lang="ru-RU" sz="1400" b="1" kern="1200" dirty="0">
            <a:latin typeface="Century Gothic" panose="020B0502020202020204" pitchFamily="34" charset="0"/>
          </a:endParaRPr>
        </a:p>
      </dsp:txBody>
      <dsp:txXfrm>
        <a:off x="328766" y="423789"/>
        <a:ext cx="1551916" cy="1003530"/>
      </dsp:txXfrm>
    </dsp:sp>
    <dsp:sp modelId="{A52CF95F-F382-48F1-8529-0D1C04F9621D}">
      <dsp:nvSpPr>
        <dsp:cNvPr id="0" name=""/>
        <dsp:cNvSpPr/>
      </dsp:nvSpPr>
      <dsp:spPr>
        <a:xfrm rot="5980">
          <a:off x="2202091" y="906379"/>
          <a:ext cx="718117" cy="43417"/>
        </a:xfrm>
        <a:custGeom>
          <a:avLst/>
          <a:gdLst/>
          <a:ahLst/>
          <a:cxnLst/>
          <a:rect l="0" t="0" r="0" b="0"/>
          <a:pathLst>
            <a:path>
              <a:moveTo>
                <a:pt x="0" y="21708"/>
              </a:moveTo>
              <a:lnTo>
                <a:pt x="718117" y="217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Century Gothic" panose="020B0502020202020204" pitchFamily="34" charset="0"/>
          </a:endParaRPr>
        </a:p>
      </dsp:txBody>
      <dsp:txXfrm>
        <a:off x="2543196" y="910135"/>
        <a:ext cx="35905" cy="35905"/>
      </dsp:txXfrm>
    </dsp:sp>
    <dsp:sp modelId="{2CAAB5FA-49C6-49B6-880C-250BFE9A7E0A}">
      <dsp:nvSpPr>
        <dsp:cNvPr id="0" name=""/>
        <dsp:cNvSpPr/>
      </dsp:nvSpPr>
      <dsp:spPr>
        <a:xfrm>
          <a:off x="2920182" y="143929"/>
          <a:ext cx="4333877" cy="1577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entury Gothic" panose="020B0502020202020204" pitchFamily="34" charset="0"/>
            </a:rPr>
            <a:t>Вносит предложения по размещению контейнерных площадок и бункеров</a:t>
          </a:r>
          <a:endParaRPr lang="ru-RU" sz="1700" kern="1200" dirty="0">
            <a:latin typeface="Century Gothic" panose="020B0502020202020204" pitchFamily="34" charset="0"/>
          </a:endParaRPr>
        </a:p>
      </dsp:txBody>
      <dsp:txXfrm>
        <a:off x="3554864" y="374891"/>
        <a:ext cx="3064513" cy="1115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876" y="548680"/>
            <a:ext cx="9121078" cy="4536504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региональных проектов в рамках национального проекта «Экология»</a:t>
            </a:r>
            <a:endParaRPr lang="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2872" y="4797152"/>
            <a:ext cx="9289032" cy="1731640"/>
          </a:xfrm>
        </p:spPr>
        <p:txBody>
          <a:bodyPr rtlCol="0">
            <a:normAutofit/>
          </a:bodyPr>
          <a:lstStyle/>
          <a:p>
            <a:pPr algn="ctr" rtl="0"/>
            <a:r>
              <a:rPr lang="ru" sz="3600" b="1" dirty="0" smtClean="0">
                <a:solidFill>
                  <a:srgbClr val="1C17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Врио вице-губернатора Приморского края</a:t>
            </a:r>
          </a:p>
          <a:p>
            <a:pPr algn="ctr" rtl="0"/>
            <a:r>
              <a:rPr lang="ru" sz="3600" b="1" dirty="0" smtClean="0">
                <a:solidFill>
                  <a:srgbClr val="1C17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Александровна Пархоменко</a:t>
            </a:r>
            <a:endParaRPr lang="ru" sz="3600" b="1" dirty="0">
              <a:solidFill>
                <a:srgbClr val="1C17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29308" y="116632"/>
            <a:ext cx="8229600" cy="62036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Century Gothic" panose="020B0502020202020204" pitchFamily="34" charset="0"/>
              </a:rPr>
              <a:t>На сегодняшний день уже проведена следующая работа: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070608" y="944532"/>
            <a:ext cx="7200269" cy="5364788"/>
            <a:chOff x="1475921" y="1845386"/>
            <a:chExt cx="7200269" cy="3827675"/>
          </a:xfrm>
        </p:grpSpPr>
        <p:sp>
          <p:nvSpPr>
            <p:cNvPr id="7" name="Стрелка вправо 6"/>
            <p:cNvSpPr/>
            <p:nvPr/>
          </p:nvSpPr>
          <p:spPr>
            <a:xfrm>
              <a:off x="7470264" y="1845386"/>
              <a:ext cx="1204586" cy="708828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1477260" y="1845386"/>
              <a:ext cx="5993004" cy="779712"/>
            </a:xfrm>
            <a:custGeom>
              <a:avLst/>
              <a:gdLst>
                <a:gd name="connsiteX0" fmla="*/ 0 w 5993004"/>
                <a:gd name="connsiteY0" fmla="*/ 118140 h 708828"/>
                <a:gd name="connsiteX1" fmla="*/ 118140 w 5993004"/>
                <a:gd name="connsiteY1" fmla="*/ 0 h 708828"/>
                <a:gd name="connsiteX2" fmla="*/ 5874864 w 5993004"/>
                <a:gd name="connsiteY2" fmla="*/ 0 h 708828"/>
                <a:gd name="connsiteX3" fmla="*/ 5993004 w 5993004"/>
                <a:gd name="connsiteY3" fmla="*/ 118140 h 708828"/>
                <a:gd name="connsiteX4" fmla="*/ 5993004 w 5993004"/>
                <a:gd name="connsiteY4" fmla="*/ 590688 h 708828"/>
                <a:gd name="connsiteX5" fmla="*/ 5874864 w 5993004"/>
                <a:gd name="connsiteY5" fmla="*/ 708828 h 708828"/>
                <a:gd name="connsiteX6" fmla="*/ 118140 w 5993004"/>
                <a:gd name="connsiteY6" fmla="*/ 708828 h 708828"/>
                <a:gd name="connsiteX7" fmla="*/ 0 w 5993004"/>
                <a:gd name="connsiteY7" fmla="*/ 590688 h 708828"/>
                <a:gd name="connsiteX8" fmla="*/ 0 w 5993004"/>
                <a:gd name="connsiteY8" fmla="*/ 118140 h 70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93004" h="708828">
                  <a:moveTo>
                    <a:pt x="0" y="118140"/>
                  </a:moveTo>
                  <a:cubicBezTo>
                    <a:pt x="0" y="52893"/>
                    <a:pt x="52893" y="0"/>
                    <a:pt x="118140" y="0"/>
                  </a:cubicBezTo>
                  <a:lnTo>
                    <a:pt x="5874864" y="0"/>
                  </a:lnTo>
                  <a:cubicBezTo>
                    <a:pt x="5940111" y="0"/>
                    <a:pt x="5993004" y="52893"/>
                    <a:pt x="5993004" y="118140"/>
                  </a:cubicBezTo>
                  <a:lnTo>
                    <a:pt x="5993004" y="590688"/>
                  </a:lnTo>
                  <a:cubicBezTo>
                    <a:pt x="5993004" y="655935"/>
                    <a:pt x="5940111" y="708828"/>
                    <a:pt x="5874864" y="708828"/>
                  </a:cubicBezTo>
                  <a:lnTo>
                    <a:pt x="118140" y="708828"/>
                  </a:lnTo>
                  <a:cubicBezTo>
                    <a:pt x="52893" y="708828"/>
                    <a:pt x="0" y="655935"/>
                    <a:pt x="0" y="590688"/>
                  </a:cubicBezTo>
                  <a:lnTo>
                    <a:pt x="0" y="118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02" tIns="72702" rIns="110802" bIns="72702" numCol="1" spcCol="1270" anchor="ctr" anchorCtr="0">
              <a:noAutofit/>
            </a:bodyPr>
            <a:lstStyle/>
            <a:p>
              <a:pPr defTabSz="889000">
                <a:spcBef>
                  <a:spcPct val="0"/>
                </a:spcBef>
              </a:pPr>
              <a:r>
                <a:rPr lang="ru-RU" sz="1500" b="1" dirty="0">
                  <a:latin typeface="Century Gothic" panose="020B0502020202020204" pitchFamily="34" charset="0"/>
                </a:rPr>
                <a:t>Проводятся аукционы по определению операторов по транспортированию ТКО в Приморском крае: выбран оператор по </a:t>
              </a:r>
              <a:r>
                <a:rPr lang="ru-RU" sz="1500" b="1" dirty="0" err="1">
                  <a:latin typeface="Century Gothic" panose="020B0502020202020204" pitchFamily="34" charset="0"/>
                </a:rPr>
                <a:t>г.Спасск</a:t>
              </a:r>
              <a:r>
                <a:rPr lang="ru-RU" sz="1500" b="1" dirty="0">
                  <a:latin typeface="Century Gothic" panose="020B0502020202020204" pitchFamily="34" charset="0"/>
                </a:rPr>
                <a:t>-Дальний, и размещено 5 лотов </a:t>
              </a:r>
              <a:r>
                <a:rPr lang="ru-RU" sz="1500" b="1" dirty="0" err="1">
                  <a:latin typeface="Century Gothic" panose="020B0502020202020204" pitchFamily="34" charset="0"/>
                </a:rPr>
                <a:t>г.Владивостока</a:t>
              </a:r>
              <a:r>
                <a:rPr lang="ru-RU" sz="1500" b="1" dirty="0">
                  <a:latin typeface="Century Gothic" panose="020B0502020202020204" pitchFamily="34" charset="0"/>
                </a:rPr>
                <a:t> и г. Уссурийск</a:t>
              </a:r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7186806" y="2625098"/>
              <a:ext cx="1489384" cy="708828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2143370"/>
                <a:satOff val="-2759"/>
                <a:lumOff val="-215"/>
                <a:alphaOff val="0"/>
              </a:schemeClr>
            </a:lnRef>
            <a:fillRef idx="1">
              <a:schemeClr val="accent3">
                <a:tint val="40000"/>
                <a:alpha val="90000"/>
                <a:hueOff val="2143370"/>
                <a:satOff val="-2759"/>
                <a:lumOff val="-215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2143370"/>
                <a:satOff val="-2759"/>
                <a:lumOff val="-21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1475921" y="2625098"/>
              <a:ext cx="5994000" cy="708828"/>
            </a:xfrm>
            <a:custGeom>
              <a:avLst/>
              <a:gdLst>
                <a:gd name="connsiteX0" fmla="*/ 0 w 5710884"/>
                <a:gd name="connsiteY0" fmla="*/ 118140 h 708828"/>
                <a:gd name="connsiteX1" fmla="*/ 118140 w 5710884"/>
                <a:gd name="connsiteY1" fmla="*/ 0 h 708828"/>
                <a:gd name="connsiteX2" fmla="*/ 5592744 w 5710884"/>
                <a:gd name="connsiteY2" fmla="*/ 0 h 708828"/>
                <a:gd name="connsiteX3" fmla="*/ 5710884 w 5710884"/>
                <a:gd name="connsiteY3" fmla="*/ 118140 h 708828"/>
                <a:gd name="connsiteX4" fmla="*/ 5710884 w 5710884"/>
                <a:gd name="connsiteY4" fmla="*/ 590688 h 708828"/>
                <a:gd name="connsiteX5" fmla="*/ 5592744 w 5710884"/>
                <a:gd name="connsiteY5" fmla="*/ 708828 h 708828"/>
                <a:gd name="connsiteX6" fmla="*/ 118140 w 5710884"/>
                <a:gd name="connsiteY6" fmla="*/ 708828 h 708828"/>
                <a:gd name="connsiteX7" fmla="*/ 0 w 5710884"/>
                <a:gd name="connsiteY7" fmla="*/ 590688 h 708828"/>
                <a:gd name="connsiteX8" fmla="*/ 0 w 5710884"/>
                <a:gd name="connsiteY8" fmla="*/ 118140 h 70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0884" h="708828">
                  <a:moveTo>
                    <a:pt x="0" y="118140"/>
                  </a:moveTo>
                  <a:cubicBezTo>
                    <a:pt x="0" y="52893"/>
                    <a:pt x="52893" y="0"/>
                    <a:pt x="118140" y="0"/>
                  </a:cubicBezTo>
                  <a:lnTo>
                    <a:pt x="5592744" y="0"/>
                  </a:lnTo>
                  <a:cubicBezTo>
                    <a:pt x="5657991" y="0"/>
                    <a:pt x="5710884" y="52893"/>
                    <a:pt x="5710884" y="118140"/>
                  </a:cubicBezTo>
                  <a:lnTo>
                    <a:pt x="5710884" y="590688"/>
                  </a:lnTo>
                  <a:cubicBezTo>
                    <a:pt x="5710884" y="655935"/>
                    <a:pt x="5657991" y="708828"/>
                    <a:pt x="5592744" y="708828"/>
                  </a:cubicBezTo>
                  <a:lnTo>
                    <a:pt x="118140" y="708828"/>
                  </a:lnTo>
                  <a:cubicBezTo>
                    <a:pt x="52893" y="708828"/>
                    <a:pt x="0" y="655935"/>
                    <a:pt x="0" y="590688"/>
                  </a:cubicBezTo>
                  <a:lnTo>
                    <a:pt x="0" y="118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50053"/>
                <a:satOff val="-3376"/>
                <a:lumOff val="-549"/>
                <a:alphaOff val="0"/>
              </a:schemeClr>
            </a:fillRef>
            <a:effectRef idx="0">
              <a:schemeClr val="accent3">
                <a:hueOff val="2250053"/>
                <a:satOff val="-3376"/>
                <a:lumOff val="-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02" tIns="72702" rIns="110802" bIns="72702" numCol="1" spcCol="1270" anchor="ctr" anchorCtr="0">
              <a:noAutofit/>
            </a:bodyPr>
            <a:lstStyle/>
            <a:p>
              <a:pPr defTabSz="889000">
                <a:spcBef>
                  <a:spcPct val="0"/>
                </a:spcBef>
              </a:pPr>
              <a:r>
                <a:rPr lang="ru-RU" sz="1500" b="1" dirty="0">
                  <a:latin typeface="Century Gothic" panose="020B0502020202020204" pitchFamily="34" charset="0"/>
                </a:rPr>
                <a:t>Заключаются договоры с операторами по размещению ТКО (полигоны). Процедура будет завершена до 15.10.2019</a:t>
              </a:r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6715396" y="3404809"/>
              <a:ext cx="1957717" cy="708828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4286740"/>
                <a:satOff val="-5517"/>
                <a:lumOff val="-430"/>
                <a:alphaOff val="0"/>
              </a:schemeClr>
            </a:lnRef>
            <a:fillRef idx="1">
              <a:schemeClr val="accent3">
                <a:tint val="40000"/>
                <a:alpha val="90000"/>
                <a:hueOff val="4286740"/>
                <a:satOff val="-5517"/>
                <a:lumOff val="-43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4286740"/>
                <a:satOff val="-5517"/>
                <a:lumOff val="-43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1478998" y="3404809"/>
              <a:ext cx="5994000" cy="708828"/>
            </a:xfrm>
            <a:custGeom>
              <a:avLst/>
              <a:gdLst>
                <a:gd name="connsiteX0" fmla="*/ 0 w 5236398"/>
                <a:gd name="connsiteY0" fmla="*/ 118140 h 708828"/>
                <a:gd name="connsiteX1" fmla="*/ 118140 w 5236398"/>
                <a:gd name="connsiteY1" fmla="*/ 0 h 708828"/>
                <a:gd name="connsiteX2" fmla="*/ 5118258 w 5236398"/>
                <a:gd name="connsiteY2" fmla="*/ 0 h 708828"/>
                <a:gd name="connsiteX3" fmla="*/ 5236398 w 5236398"/>
                <a:gd name="connsiteY3" fmla="*/ 118140 h 708828"/>
                <a:gd name="connsiteX4" fmla="*/ 5236398 w 5236398"/>
                <a:gd name="connsiteY4" fmla="*/ 590688 h 708828"/>
                <a:gd name="connsiteX5" fmla="*/ 5118258 w 5236398"/>
                <a:gd name="connsiteY5" fmla="*/ 708828 h 708828"/>
                <a:gd name="connsiteX6" fmla="*/ 118140 w 5236398"/>
                <a:gd name="connsiteY6" fmla="*/ 708828 h 708828"/>
                <a:gd name="connsiteX7" fmla="*/ 0 w 5236398"/>
                <a:gd name="connsiteY7" fmla="*/ 590688 h 708828"/>
                <a:gd name="connsiteX8" fmla="*/ 0 w 5236398"/>
                <a:gd name="connsiteY8" fmla="*/ 118140 h 70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6398" h="708828">
                  <a:moveTo>
                    <a:pt x="0" y="118140"/>
                  </a:moveTo>
                  <a:cubicBezTo>
                    <a:pt x="0" y="52893"/>
                    <a:pt x="52893" y="0"/>
                    <a:pt x="118140" y="0"/>
                  </a:cubicBezTo>
                  <a:lnTo>
                    <a:pt x="5118258" y="0"/>
                  </a:lnTo>
                  <a:cubicBezTo>
                    <a:pt x="5183505" y="0"/>
                    <a:pt x="5236398" y="52893"/>
                    <a:pt x="5236398" y="118140"/>
                  </a:cubicBezTo>
                  <a:lnTo>
                    <a:pt x="5236398" y="590688"/>
                  </a:lnTo>
                  <a:cubicBezTo>
                    <a:pt x="5236398" y="655935"/>
                    <a:pt x="5183505" y="708828"/>
                    <a:pt x="5118258" y="708828"/>
                  </a:cubicBezTo>
                  <a:lnTo>
                    <a:pt x="118140" y="708828"/>
                  </a:lnTo>
                  <a:cubicBezTo>
                    <a:pt x="52893" y="708828"/>
                    <a:pt x="0" y="655935"/>
                    <a:pt x="0" y="590688"/>
                  </a:cubicBezTo>
                  <a:lnTo>
                    <a:pt x="0" y="118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500106"/>
                <a:satOff val="-6752"/>
                <a:lumOff val="-1098"/>
                <a:alphaOff val="0"/>
              </a:schemeClr>
            </a:fillRef>
            <a:effectRef idx="0">
              <a:schemeClr val="accent3">
                <a:hueOff val="4500106"/>
                <a:satOff val="-6752"/>
                <a:lumOff val="-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02" tIns="72702" rIns="110802" bIns="72702" numCol="1" spcCol="1270" anchor="ctr" anchorCtr="0">
              <a:noAutofit/>
            </a:bodyPr>
            <a:lstStyle/>
            <a:p>
              <a:pPr defTabSz="889000">
                <a:spcBef>
                  <a:spcPct val="0"/>
                </a:spcBef>
              </a:pPr>
              <a:r>
                <a:rPr lang="ru-RU" sz="1500" b="1" dirty="0">
                  <a:latin typeface="Century Gothic" panose="020B0502020202020204" pitchFamily="34" charset="0"/>
                </a:rPr>
                <a:t>Проводится закупка оборудования для организации мобильных сортировочных комплексов в Приморском крае</a:t>
              </a:r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6708896" y="4184521"/>
              <a:ext cx="1966155" cy="708828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6430110"/>
                <a:satOff val="-8276"/>
                <a:lumOff val="-645"/>
                <a:alphaOff val="0"/>
              </a:schemeClr>
            </a:lnRef>
            <a:fillRef idx="1">
              <a:schemeClr val="accent3">
                <a:tint val="40000"/>
                <a:alpha val="90000"/>
                <a:hueOff val="6430110"/>
                <a:satOff val="-8276"/>
                <a:lumOff val="-645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6430110"/>
                <a:satOff val="-8276"/>
                <a:lumOff val="-64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477059" y="4184521"/>
              <a:ext cx="5994000" cy="708828"/>
            </a:xfrm>
            <a:custGeom>
              <a:avLst/>
              <a:gdLst>
                <a:gd name="connsiteX0" fmla="*/ 0 w 5231836"/>
                <a:gd name="connsiteY0" fmla="*/ 118140 h 708828"/>
                <a:gd name="connsiteX1" fmla="*/ 118140 w 5231836"/>
                <a:gd name="connsiteY1" fmla="*/ 0 h 708828"/>
                <a:gd name="connsiteX2" fmla="*/ 5113696 w 5231836"/>
                <a:gd name="connsiteY2" fmla="*/ 0 h 708828"/>
                <a:gd name="connsiteX3" fmla="*/ 5231836 w 5231836"/>
                <a:gd name="connsiteY3" fmla="*/ 118140 h 708828"/>
                <a:gd name="connsiteX4" fmla="*/ 5231836 w 5231836"/>
                <a:gd name="connsiteY4" fmla="*/ 590688 h 708828"/>
                <a:gd name="connsiteX5" fmla="*/ 5113696 w 5231836"/>
                <a:gd name="connsiteY5" fmla="*/ 708828 h 708828"/>
                <a:gd name="connsiteX6" fmla="*/ 118140 w 5231836"/>
                <a:gd name="connsiteY6" fmla="*/ 708828 h 708828"/>
                <a:gd name="connsiteX7" fmla="*/ 0 w 5231836"/>
                <a:gd name="connsiteY7" fmla="*/ 590688 h 708828"/>
                <a:gd name="connsiteX8" fmla="*/ 0 w 5231836"/>
                <a:gd name="connsiteY8" fmla="*/ 118140 h 70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1836" h="708828">
                  <a:moveTo>
                    <a:pt x="0" y="118140"/>
                  </a:moveTo>
                  <a:cubicBezTo>
                    <a:pt x="0" y="52893"/>
                    <a:pt x="52893" y="0"/>
                    <a:pt x="118140" y="0"/>
                  </a:cubicBezTo>
                  <a:lnTo>
                    <a:pt x="5113696" y="0"/>
                  </a:lnTo>
                  <a:cubicBezTo>
                    <a:pt x="5178943" y="0"/>
                    <a:pt x="5231836" y="52893"/>
                    <a:pt x="5231836" y="118140"/>
                  </a:cubicBezTo>
                  <a:lnTo>
                    <a:pt x="5231836" y="590688"/>
                  </a:lnTo>
                  <a:cubicBezTo>
                    <a:pt x="5231836" y="655935"/>
                    <a:pt x="5178943" y="708828"/>
                    <a:pt x="5113696" y="708828"/>
                  </a:cubicBezTo>
                  <a:lnTo>
                    <a:pt x="118140" y="708828"/>
                  </a:lnTo>
                  <a:cubicBezTo>
                    <a:pt x="52893" y="708828"/>
                    <a:pt x="0" y="655935"/>
                    <a:pt x="0" y="590688"/>
                  </a:cubicBezTo>
                  <a:lnTo>
                    <a:pt x="0" y="118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50158"/>
                <a:satOff val="-10128"/>
                <a:lumOff val="-1647"/>
                <a:alphaOff val="0"/>
              </a:schemeClr>
            </a:fillRef>
            <a:effectRef idx="0">
              <a:schemeClr val="accent3">
                <a:hueOff val="6750158"/>
                <a:satOff val="-10128"/>
                <a:lumOff val="-16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02" tIns="72702" rIns="110802" bIns="72702" numCol="1" spcCol="1270" anchor="ctr" anchorCtr="0">
              <a:noAutofit/>
            </a:bodyPr>
            <a:lstStyle/>
            <a:p>
              <a:pPr defTabSz="889000">
                <a:spcBef>
                  <a:spcPct val="0"/>
                </a:spcBef>
              </a:pPr>
              <a:r>
                <a:rPr lang="ru-RU" sz="1500" b="1" dirty="0">
                  <a:latin typeface="Century Gothic" panose="020B0502020202020204" pitchFamily="34" charset="0"/>
                </a:rPr>
                <a:t>Определяются места для площадок временного накопления ТКО</a:t>
              </a: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6715396" y="4964233"/>
              <a:ext cx="1957717" cy="708828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8573481"/>
                <a:satOff val="-11034"/>
                <a:lumOff val="-860"/>
                <a:alphaOff val="0"/>
              </a:schemeClr>
            </a:lnRef>
            <a:fillRef idx="1">
              <a:schemeClr val="accent3">
                <a:tint val="40000"/>
                <a:alpha val="90000"/>
                <a:hueOff val="8573481"/>
                <a:satOff val="-11034"/>
                <a:lumOff val="-86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8573481"/>
                <a:satOff val="-11034"/>
                <a:lumOff val="-86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1478998" y="4964233"/>
              <a:ext cx="5994000" cy="708828"/>
            </a:xfrm>
            <a:custGeom>
              <a:avLst/>
              <a:gdLst>
                <a:gd name="connsiteX0" fmla="*/ 0 w 5236398"/>
                <a:gd name="connsiteY0" fmla="*/ 118140 h 708828"/>
                <a:gd name="connsiteX1" fmla="*/ 118140 w 5236398"/>
                <a:gd name="connsiteY1" fmla="*/ 0 h 708828"/>
                <a:gd name="connsiteX2" fmla="*/ 5118258 w 5236398"/>
                <a:gd name="connsiteY2" fmla="*/ 0 h 708828"/>
                <a:gd name="connsiteX3" fmla="*/ 5236398 w 5236398"/>
                <a:gd name="connsiteY3" fmla="*/ 118140 h 708828"/>
                <a:gd name="connsiteX4" fmla="*/ 5236398 w 5236398"/>
                <a:gd name="connsiteY4" fmla="*/ 590688 h 708828"/>
                <a:gd name="connsiteX5" fmla="*/ 5118258 w 5236398"/>
                <a:gd name="connsiteY5" fmla="*/ 708828 h 708828"/>
                <a:gd name="connsiteX6" fmla="*/ 118140 w 5236398"/>
                <a:gd name="connsiteY6" fmla="*/ 708828 h 708828"/>
                <a:gd name="connsiteX7" fmla="*/ 0 w 5236398"/>
                <a:gd name="connsiteY7" fmla="*/ 590688 h 708828"/>
                <a:gd name="connsiteX8" fmla="*/ 0 w 5236398"/>
                <a:gd name="connsiteY8" fmla="*/ 118140 h 70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6398" h="708828">
                  <a:moveTo>
                    <a:pt x="0" y="118140"/>
                  </a:moveTo>
                  <a:cubicBezTo>
                    <a:pt x="0" y="52893"/>
                    <a:pt x="52893" y="0"/>
                    <a:pt x="118140" y="0"/>
                  </a:cubicBezTo>
                  <a:lnTo>
                    <a:pt x="5118258" y="0"/>
                  </a:lnTo>
                  <a:cubicBezTo>
                    <a:pt x="5183505" y="0"/>
                    <a:pt x="5236398" y="52893"/>
                    <a:pt x="5236398" y="118140"/>
                  </a:cubicBezTo>
                  <a:lnTo>
                    <a:pt x="5236398" y="590688"/>
                  </a:lnTo>
                  <a:cubicBezTo>
                    <a:pt x="5236398" y="655935"/>
                    <a:pt x="5183505" y="708828"/>
                    <a:pt x="5118258" y="708828"/>
                  </a:cubicBezTo>
                  <a:lnTo>
                    <a:pt x="118140" y="708828"/>
                  </a:lnTo>
                  <a:cubicBezTo>
                    <a:pt x="52893" y="708828"/>
                    <a:pt x="0" y="655935"/>
                    <a:pt x="0" y="590688"/>
                  </a:cubicBezTo>
                  <a:lnTo>
                    <a:pt x="0" y="118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00211"/>
                <a:satOff val="-13504"/>
                <a:lumOff val="-2196"/>
                <a:alphaOff val="0"/>
              </a:schemeClr>
            </a:fillRef>
            <a:effectRef idx="0">
              <a:schemeClr val="accent3">
                <a:hueOff val="9000211"/>
                <a:satOff val="-13504"/>
                <a:lumOff val="-2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02" tIns="72702" rIns="110802" bIns="72702" numCol="1" spcCol="1270" anchor="ctr" anchorCtr="0">
              <a:noAutofit/>
            </a:bodyPr>
            <a:lstStyle/>
            <a:p>
              <a:pPr defTabSz="889000">
                <a:spcBef>
                  <a:spcPct val="0"/>
                </a:spcBef>
              </a:pPr>
              <a:endParaRPr lang="ru-RU" sz="15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094542" y="5468243"/>
            <a:ext cx="57606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9000">
              <a:spcBef>
                <a:spcPct val="0"/>
              </a:spcBef>
            </a:pPr>
            <a:r>
              <a:rPr lang="ru-RU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Легализация свалок по 303 Приказу Минприроды РФ</a:t>
            </a:r>
          </a:p>
          <a:p>
            <a:pPr defTabSz="889000">
              <a:spcBef>
                <a:spcPct val="0"/>
              </a:spcBef>
            </a:pPr>
            <a:r>
              <a:rPr lang="ru-RU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( 4 заявки уже на рассмотрении в Минприроды РФ,</a:t>
            </a:r>
          </a:p>
          <a:p>
            <a:pPr defTabSz="889000">
              <a:spcBef>
                <a:spcPct val="0"/>
              </a:spcBef>
            </a:pPr>
            <a:r>
              <a:rPr lang="ru-RU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еще 4 формируются для подачи )</a:t>
            </a:r>
          </a:p>
        </p:txBody>
      </p:sp>
    </p:spTree>
    <p:extLst>
      <p:ext uri="{BB962C8B-B14F-4D97-AF65-F5344CB8AC3E}">
        <p14:creationId xmlns:p14="http://schemas.microsoft.com/office/powerpoint/2010/main" val="125842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209121"/>
              </p:ext>
            </p:extLst>
          </p:nvPr>
        </p:nvGraphicFramePr>
        <p:xfrm>
          <a:off x="621804" y="92074"/>
          <a:ext cx="11305255" cy="729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8019977" imgH="11344050" progId="AcroExch.Document.7">
                  <p:embed/>
                </p:oleObj>
              </mc:Choice>
              <mc:Fallback>
                <p:oleObj name="Acrobat Document" r:id="rId3" imgW="8019977" imgH="113440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1804" y="92074"/>
                        <a:ext cx="11305255" cy="7297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9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925" y="336431"/>
            <a:ext cx="8369434" cy="5997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страна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3852" y="1196753"/>
            <a:ext cx="3816424" cy="2160240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Рекультивация </a:t>
            </a:r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на территориях городских округов Приморского края:</a:t>
            </a:r>
            <a:endParaRPr lang="ru-RU" sz="2400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3852" y="3628900"/>
            <a:ext cx="3672408" cy="248046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Владивосток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Дальнереченск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Камень</a:t>
            </a:r>
            <a:endParaRPr lang="ru-RU" sz="2400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7154" y="4869133"/>
            <a:ext cx="6030592" cy="1606238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средств более </a:t>
            </a:r>
            <a:r>
              <a:rPr lang="ru-RU" sz="2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млн. рублей</a:t>
            </a:r>
            <a:endParaRPr lang="ru-RU" sz="22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870276" y="5445224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1124744"/>
            <a:ext cx="5688124" cy="35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9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621804" y="1844824"/>
            <a:ext cx="4968552" cy="3744416"/>
          </a:xfrm>
          <a:prstGeom prst="roundRect">
            <a:avLst/>
          </a:prstGeom>
          <a:noFill/>
          <a:ln w="57150" cap="rnd" cmpd="sng" algn="ctr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16" tIns="45708" rIns="91416" bIns="45708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9BD5"/>
              </a:buClr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восстановленных земель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 algn="ctr">
              <a:buClr>
                <a:srgbClr val="5B9BD5"/>
              </a:buClr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35,14 га</a:t>
            </a:r>
          </a:p>
          <a:p>
            <a:pPr marL="0" indent="0">
              <a:buClr>
                <a:srgbClr val="5B9BD5"/>
              </a:buClr>
              <a:buNone/>
            </a:pP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5B9BD5"/>
              </a:buClr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Улучшено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жизни для 789 тыс. человек.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79" y="1484784"/>
            <a:ext cx="5864015" cy="475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1964" y="620688"/>
            <a:ext cx="87849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к 2024 году: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9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485900" y="332656"/>
            <a:ext cx="8956219" cy="4615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399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Arial" panose="020B0604020202020204" pitchFamily="34" charset="0"/>
              </a:rPr>
              <a:t>ЧИСТАЯ ВОДА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8530" y="854497"/>
            <a:ext cx="11017224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99" dirty="0">
                <a:latin typeface="Times New Roman" panose="02020603050405020304" pitchFamily="18" charset="0"/>
                <a:ea typeface="Calibri" panose="020F0502020204030204" pitchFamily="34" charset="0"/>
              </a:rPr>
              <a:t>В рамках исполнения национального проекта «Экология» разработан и утвержден региональный проект </a:t>
            </a:r>
          </a:p>
          <a:p>
            <a:pPr algn="just"/>
            <a:r>
              <a:rPr lang="ru-RU" sz="1799" dirty="0">
                <a:latin typeface="Times New Roman" panose="02020603050405020304" pitchFamily="18" charset="0"/>
                <a:ea typeface="Calibri" panose="020F0502020204030204" pitchFamily="34" charset="0"/>
              </a:rPr>
              <a:t>«Чистая вода</a:t>
            </a:r>
            <a:r>
              <a:rPr lang="ru-RU" sz="1799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», </a:t>
            </a:r>
            <a:r>
              <a:rPr lang="ru-RU" sz="1799" dirty="0">
                <a:latin typeface="Times New Roman" panose="02020603050405020304" pitchFamily="18" charset="0"/>
                <a:ea typeface="Calibri" panose="020F0502020204030204" pitchFamily="34" charset="0"/>
              </a:rPr>
              <a:t>которым установлено достижение показателей: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929657"/>
              </p:ext>
            </p:extLst>
          </p:nvPr>
        </p:nvGraphicFramePr>
        <p:xfrm>
          <a:off x="942624" y="1844824"/>
          <a:ext cx="11233248" cy="468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302"/>
                <a:gridCol w="4314234"/>
                <a:gridCol w="1080120"/>
                <a:gridCol w="1008112"/>
                <a:gridCol w="936104"/>
                <a:gridCol w="1008112"/>
                <a:gridCol w="936104"/>
                <a:gridCol w="720080"/>
                <a:gridCol w="720080"/>
              </a:tblGrid>
              <a:tr h="605479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Цель: Повышение качества питьевой воды для населения, в том числе для жителей населенных пунктов,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не оборудованных современными системами централизованного водоснабжения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6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показателя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Базовое значение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Период,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9045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населения Российской Федерации, обеспеченного качественной питьевой водой из систем централизованного водоснабжения,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1.1.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населения Приморского края, обеспеченного качественной питьевой 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водой </a:t>
                      </a:r>
                      <a:r>
                        <a:rPr lang="ru-RU" sz="1600" dirty="0">
                          <a:effectLst/>
                        </a:rPr>
                        <a:t>из систем централизованного водоснабжения,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77,0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77,0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77,3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78,0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79,5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81,7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86,0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238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55670" algn="l"/>
                        </a:tabLst>
                      </a:pPr>
                      <a:r>
                        <a:rPr lang="ru-RU" sz="1600" dirty="0">
                          <a:effectLst/>
                        </a:rPr>
                        <a:t>Доля городского населения Российской Федерации, обеспеченного качественной питьевой водой из систем централизованного </a:t>
                      </a:r>
                      <a:r>
                        <a:rPr lang="ru-RU" sz="1600" dirty="0" smtClean="0">
                          <a:effectLst/>
                        </a:rPr>
                        <a:t>водоснабжения</a:t>
                      </a:r>
                      <a:r>
                        <a:rPr lang="ru-RU" sz="1600" dirty="0">
                          <a:effectLst/>
                        </a:rPr>
                        <a:t>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1.2.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городского населения Приморского 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края</a:t>
                      </a:r>
                      <a:r>
                        <a:rPr lang="ru-RU" sz="1600" dirty="0">
                          <a:effectLst/>
                        </a:rPr>
                        <a:t>, обеспеченного качественной питьевой водой из систем централизованного водоснабжения,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87,0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87,0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87,5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87,9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88,5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89,1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2191" y="2237784"/>
            <a:ext cx="17081579" cy="6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799">
                <a:latin typeface="Arial" panose="020B0604020202020204" pitchFamily="34" charset="0"/>
              </a:rPr>
              <a:t/>
            </a:r>
            <a:br>
              <a:rPr lang="ru-RU" altLang="ru-RU" sz="1799">
                <a:latin typeface="Arial" panose="020B0604020202020204" pitchFamily="34" charset="0"/>
              </a:rPr>
            </a:br>
            <a:endParaRPr lang="ru-RU" altLang="ru-RU" sz="1799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485900" y="27588"/>
            <a:ext cx="8956219" cy="12000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399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Arial" panose="020B0604020202020204" pitchFamily="34" charset="0"/>
              </a:rPr>
              <a:t>Планируемое финансирование региональной  программы Приморского края «Повышение качества водоснабжения Приморского края» на 2019-2024 годы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2191" y="2237784"/>
            <a:ext cx="17081579" cy="6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799">
                <a:latin typeface="Arial" panose="020B0604020202020204" pitchFamily="34" charset="0"/>
              </a:rPr>
              <a:t/>
            </a:r>
            <a:br>
              <a:rPr lang="ru-RU" altLang="ru-RU" sz="1799">
                <a:latin typeface="Arial" panose="020B0604020202020204" pitchFamily="34" charset="0"/>
              </a:rPr>
            </a:br>
            <a:endParaRPr lang="ru-RU" altLang="ru-RU" sz="1799"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321085"/>
              </p:ext>
            </p:extLst>
          </p:nvPr>
        </p:nvGraphicFramePr>
        <p:xfrm>
          <a:off x="909836" y="1412776"/>
          <a:ext cx="11123086" cy="5275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100"/>
                <a:gridCol w="3771348"/>
                <a:gridCol w="1036867"/>
                <a:gridCol w="1026701"/>
                <a:gridCol w="1016536"/>
                <a:gridCol w="1016535"/>
                <a:gridCol w="986966"/>
                <a:gridCol w="907121"/>
                <a:gridCol w="887912"/>
              </a:tblGrid>
              <a:tr h="546365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результата и источники финансирования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Объем финансового обеспечения по годам реализации (млн. рублей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65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Всего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Повышение качества питьевой воды посредством модернизации систем водоснабжения с использованием перспективных технологий водоподготовки, включая технологии, разработанные организациями оборонно-промышленного комплекса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953" marR="11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7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1.1.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Реализованы мероприятия по строительству и реконструкции (модернизации) объектов питьевого водоснабжения, предусмотренные региональными программами, достигнуто повышение доли населения Приморского края (в том числе городского), обеспеченного качественной питьевой водой из систем централизованного водоснабжения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953" marR="11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5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 по региональному проекту, в том </a:t>
                      </a:r>
                      <a:r>
                        <a:rPr lang="ru-RU" sz="1600" dirty="0" smtClean="0">
                          <a:effectLst/>
                        </a:rPr>
                        <a:t>числе: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953" marR="11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122,90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286,90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610,74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925,30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</a:t>
                      </a:r>
                      <a:r>
                        <a:rPr lang="ru-RU" sz="1600" b="1" dirty="0" smtClean="0">
                          <a:effectLst/>
                        </a:rPr>
                        <a:t>145,87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791,02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3 </a:t>
                      </a:r>
                      <a:r>
                        <a:rPr lang="ru-RU" sz="1600" b="1" dirty="0" smtClean="0">
                          <a:effectLst/>
                        </a:rPr>
                        <a:t>883,48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федеральный бюджет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953" marR="11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120,44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281,16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598,53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906,80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1 055,05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677,20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3 </a:t>
                      </a:r>
                      <a:r>
                        <a:rPr lang="ru-RU" sz="1600" b="1" dirty="0" smtClean="0">
                          <a:effectLst/>
                        </a:rPr>
                        <a:t>639,91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Бюджет субъекта РФ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953" marR="11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2,46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5,74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12,21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18,50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21,53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13,82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74,28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06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внебюджетные источники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953" marR="11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69,29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169,29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148" marR="1114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89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462659" y="210868"/>
            <a:ext cx="8956219" cy="12000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399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Arial" panose="020B0604020202020204" pitchFamily="34" charset="0"/>
              </a:rPr>
              <a:t>Планируемые мероприятия региональной  программы Приморского края «Повышение качества водоснабжения Приморского края» на 2019-2024 годы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7828" y="1541029"/>
            <a:ext cx="11161240" cy="163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367" algn="just"/>
            <a:r>
              <a:rPr lang="ru-RU" sz="1999" dirty="0"/>
              <a:t>В соответствии с Планом мероприятий по реализации федерального проекта «Чистая вода», утвержденного Протоколом заседания проектного комитета по национальному проекту «</a:t>
            </a:r>
            <a:r>
              <a:rPr lang="ru-RU" sz="1999" dirty="0" smtClean="0"/>
              <a:t>Экология» на </a:t>
            </a:r>
            <a:r>
              <a:rPr lang="ru-RU" sz="1999" dirty="0"/>
              <a:t>территории Приморского края до </a:t>
            </a:r>
            <a:r>
              <a:rPr lang="ru-RU" sz="1999" dirty="0">
                <a:solidFill>
                  <a:srgbClr val="FF0000"/>
                </a:solidFill>
              </a:rPr>
              <a:t>01 мая 2019 года </a:t>
            </a:r>
            <a:r>
              <a:rPr lang="ru-RU" sz="1999" dirty="0"/>
              <a:t>проведена инвентаризация объектов водоснабжения, по итогам которой в первоочередном порядке планируются 26 мероприятий </a:t>
            </a:r>
            <a:r>
              <a:rPr lang="ru-RU" sz="1999" dirty="0" smtClean="0"/>
              <a:t>в </a:t>
            </a:r>
            <a:r>
              <a:rPr lang="ru-RU" sz="1999" dirty="0"/>
              <a:t>16 следующих муниципальных образованиях: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2191" y="2237784"/>
            <a:ext cx="17081579" cy="6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799">
                <a:latin typeface="Arial" panose="020B0604020202020204" pitchFamily="34" charset="0"/>
              </a:rPr>
              <a:t/>
            </a:r>
            <a:br>
              <a:rPr lang="ru-RU" altLang="ru-RU" sz="1799">
                <a:latin typeface="Arial" panose="020B0604020202020204" pitchFamily="34" charset="0"/>
              </a:rPr>
            </a:br>
            <a:endParaRPr lang="ru-RU" altLang="ru-RU" sz="1799"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937113"/>
              </p:ext>
            </p:extLst>
          </p:nvPr>
        </p:nvGraphicFramePr>
        <p:xfrm>
          <a:off x="1128061" y="3301749"/>
          <a:ext cx="10532716" cy="322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218"/>
                <a:gridCol w="4435140"/>
                <a:gridCol w="855303"/>
                <a:gridCol w="4411055"/>
              </a:tblGrid>
              <a:tr h="40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Арсеньевский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Партизанский городской округ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Артемовский городской округ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Михайловский муниципальный район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 Большой Камень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Октябрьский муниципальный район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 Спасск-Дальний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Пограничный  муниципальный район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Дальнегорский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городской округ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Пожарский муниципальный район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 ЗАТО город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Фокино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муниципальный район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Кавалеровский муниципальный район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Хасанский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муниципальный район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037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Лесозаводский городской округ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Хорольский</a:t>
                      </a: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5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29916" y="692696"/>
            <a:ext cx="10153127" cy="3380601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935763" y="63246"/>
            <a:ext cx="1065718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Национальный Проект ЭКОЛОГИЯ</a:t>
            </a:r>
            <a:endParaRPr lang="ru-RU" sz="22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246" y="1792057"/>
            <a:ext cx="5065441" cy="260183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71453" y="1570003"/>
            <a:ext cx="5174745" cy="304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126" fontAlgn="base">
              <a:spcBef>
                <a:spcPct val="0"/>
              </a:spcBef>
              <a:spcAft>
                <a:spcPct val="0"/>
              </a:spcAft>
            </a:pPr>
            <a:r>
              <a:rPr lang="ru-RU" sz="2399" b="1" i="1" dirty="0">
                <a:solidFill>
                  <a:srgbClr val="1D1D1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«Считаю </a:t>
            </a:r>
            <a:r>
              <a:rPr lang="ru-RU" sz="2399" b="1" i="1" dirty="0" smtClean="0">
                <a:solidFill>
                  <a:srgbClr val="1D1D1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обновление отрасли связанной с вопросами  экологии, ЖКХ </a:t>
            </a:r>
            <a:r>
              <a:rPr lang="ru-RU" sz="2399" b="1" i="1" dirty="0">
                <a:solidFill>
                  <a:srgbClr val="1D1D1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приоритетной задачей для региональных и муниципальных властей. Результаты в этой сфере должны быть критерием успешности работы региональных команд».</a:t>
            </a:r>
            <a:endParaRPr lang="ru-RU" sz="2399" dirty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7868" y="4737703"/>
            <a:ext cx="10594796" cy="1938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99" b="1" i="1" dirty="0">
                <a:solidFill>
                  <a:srgbClr val="1D1D1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соответствии с Указом Президента Российской Федерации № </a:t>
            </a:r>
            <a:r>
              <a:rPr lang="ru-RU" sz="2399" b="1" i="1" dirty="0" smtClean="0">
                <a:solidFill>
                  <a:srgbClr val="1D1D1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204</a:t>
            </a:r>
            <a:br>
              <a:rPr lang="ru-RU" sz="2399" b="1" i="1" dirty="0" smtClean="0">
                <a:solidFill>
                  <a:srgbClr val="1D1D1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399" b="1" i="1" dirty="0" smtClean="0">
                <a:solidFill>
                  <a:srgbClr val="1D1D1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399" b="1" i="1" dirty="0">
                <a:solidFill>
                  <a:srgbClr val="1D1D1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национальных целях и стратегических задачах развития Российской Федерации на период до 2024 года» разработан национальный проект «Экология</a:t>
            </a:r>
            <a:r>
              <a:rPr lang="ru-RU" sz="2399" b="1" i="1" dirty="0" smtClean="0">
                <a:solidFill>
                  <a:srgbClr val="1D1D1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lang="ru-RU" sz="2399" b="1" i="1" dirty="0">
                <a:solidFill>
                  <a:srgbClr val="1D1D1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рамках которого </a:t>
            </a:r>
            <a:r>
              <a:rPr lang="ru-RU" sz="2399" b="1" i="1" dirty="0" smtClean="0">
                <a:solidFill>
                  <a:srgbClr val="1D1D1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планируются </a:t>
            </a:r>
            <a:r>
              <a:rPr lang="ru-RU" sz="2399" b="1" i="1" dirty="0">
                <a:solidFill>
                  <a:srgbClr val="1D1D1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реализации </a:t>
            </a:r>
            <a:r>
              <a:rPr lang="ru-RU" sz="2399" b="1" i="1" dirty="0" smtClean="0">
                <a:solidFill>
                  <a:srgbClr val="1D1D1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федеральные и соответствующие региональные  проекты </a:t>
            </a:r>
            <a:r>
              <a:rPr lang="ru-RU" sz="2399" b="1" i="1" dirty="0">
                <a:solidFill>
                  <a:srgbClr val="1D1D1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2399" b="1" i="1" dirty="0" smtClean="0">
                <a:solidFill>
                  <a:srgbClr val="1D1D1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период 2019-2024 </a:t>
            </a:r>
            <a:r>
              <a:rPr lang="ru-RU" sz="2399" b="1" i="1" smtClean="0">
                <a:solidFill>
                  <a:srgbClr val="1D1D1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гг</a:t>
            </a:r>
            <a:endParaRPr lang="ru-RU" sz="2399" b="1" i="1" dirty="0">
              <a:solidFill>
                <a:srgbClr val="1D1D1D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37" y="1844824"/>
            <a:ext cx="5982874" cy="4005064"/>
          </a:xfrm>
          <a:prstGeom prst="rect">
            <a:avLst/>
          </a:prstGeom>
          <a:solidFill>
            <a:schemeClr val="lt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0"/>
            <a:ext cx="10201199" cy="1263352"/>
          </a:xfrm>
        </p:spPr>
        <p:txBody>
          <a:bodyPr anchor="ctr"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региональных проектов: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813" y="1700808"/>
            <a:ext cx="5256584" cy="4488904"/>
          </a:xfrm>
        </p:spPr>
        <p:txBody>
          <a:bodyPr anchor="ctr">
            <a:normAutofit/>
          </a:bodyPr>
          <a:lstStyle/>
          <a:p>
            <a:r>
              <a:rPr lang="ru-RU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система 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твердыми коммунальными отходами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страна</a:t>
            </a:r>
          </a:p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вода</a:t>
            </a:r>
          </a:p>
        </p:txBody>
      </p:sp>
    </p:spTree>
    <p:extLst>
      <p:ext uri="{BB962C8B-B14F-4D97-AF65-F5344CB8AC3E}">
        <p14:creationId xmlns:p14="http://schemas.microsoft.com/office/powerpoint/2010/main" val="32182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476672"/>
            <a:ext cx="11089232" cy="6192688"/>
          </a:xfrm>
        </p:spPr>
        <p:txBody>
          <a:bodyPr anchor="ctr">
            <a:noAutofit/>
          </a:bodyPr>
          <a:lstStyle/>
          <a:p>
            <a:pPr algn="just"/>
            <a:r>
              <a:rPr lang="ru-RU" sz="1900" dirty="0"/>
              <a:t>В соответствии с Федеральным законом от 24.06.1998 N 89-ФЗ </a:t>
            </a:r>
            <a:r>
              <a:rPr lang="ru-RU" sz="1900" dirty="0" smtClean="0"/>
              <a:t>"</a:t>
            </a:r>
            <a:r>
              <a:rPr lang="ru-RU" sz="1900" dirty="0"/>
              <a:t>Об отходах производства и потребления" в субъектах российской федерации не позднее </a:t>
            </a:r>
            <a:r>
              <a:rPr lang="ru-RU" sz="1900" b="1" dirty="0" smtClean="0"/>
              <a:t>01.01.2020 </a:t>
            </a:r>
            <a:r>
              <a:rPr lang="ru-RU" sz="1900" dirty="0" smtClean="0"/>
              <a:t>должна </a:t>
            </a:r>
            <a:r>
              <a:rPr lang="ru-RU" sz="1900" dirty="0"/>
              <a:t>быть запущена новая система обращения с твердыми коммунальными отходами, а именно отобран на конкурсной основе региональный оператор по обращению с твердыми коммунальными отходами (далее - ТКО).</a:t>
            </a:r>
          </a:p>
          <a:p>
            <a:pPr algn="just"/>
            <a:r>
              <a:rPr lang="ru-RU" sz="1900" dirty="0"/>
              <a:t>Региональный </a:t>
            </a:r>
            <a:r>
              <a:rPr lang="ru-RU" sz="1900" dirty="0" smtClean="0"/>
              <a:t>оператор обеспечивает организацию  сбора, транспортирования, обработки, утилизации, обезвреживания </a:t>
            </a:r>
            <a:r>
              <a:rPr lang="ru-RU" sz="1900" dirty="0"/>
              <a:t>и </a:t>
            </a:r>
            <a:r>
              <a:rPr lang="ru-RU" sz="1900" dirty="0" smtClean="0"/>
              <a:t>захоронения </a:t>
            </a:r>
            <a:r>
              <a:rPr lang="ru-RU" sz="1900" dirty="0"/>
              <a:t>ТКО</a:t>
            </a:r>
            <a:r>
              <a:rPr lang="ru-RU" sz="1900" b="1" dirty="0"/>
              <a:t> </a:t>
            </a:r>
            <a:r>
              <a:rPr lang="ru-RU" sz="1900" dirty="0" smtClean="0"/>
              <a:t>в </a:t>
            </a:r>
            <a:r>
              <a:rPr lang="ru-RU" sz="1900" dirty="0"/>
              <a:t>соответствии с региональной программой в области обращения с отходами и территориальной схемой обращения с отходами в регионе.</a:t>
            </a:r>
          </a:p>
          <a:p>
            <a:pPr algn="just"/>
            <a:r>
              <a:rPr lang="ru-RU" sz="1900" dirty="0"/>
              <a:t>На территории Приморского края по результатам конкурсных процедур региональным оператором на период до 2029 года определен краевое государственное унитарное предприятие «Приморский Экологический Оператор». К оказанию услуг по обращению с ТКО региональный оператор приступит с 01.01.2020. В настоящее время проводятся подготовительные и организационные процедуры (отбор операторов по транспорту и сбору ТКО, заключение договоров с полигонами, включенными в ГРОРО (13 полигонов в крае), создание межмуниципальных перегрузочных площадок в муниципалитетах где отсутствуют «законные» полигоны, формирование необходимых документов для получения </a:t>
            </a:r>
            <a:r>
              <a:rPr lang="ru-RU" sz="1900" dirty="0" smtClean="0"/>
              <a:t>тарифа).</a:t>
            </a:r>
            <a:endParaRPr lang="ru-RU" sz="1900" dirty="0"/>
          </a:p>
          <a:p>
            <a:pPr algn="just"/>
            <a:r>
              <a:rPr lang="ru-RU" sz="1900" dirty="0"/>
              <a:t>С целью успешного перехода на новую систему обращения с ТКО на территории Приморского края утвержден Губернатором Приморского края О.Н</a:t>
            </a:r>
            <a:r>
              <a:rPr lang="ru-RU" sz="1900" dirty="0" smtClean="0"/>
              <a:t>. Кожемяко </a:t>
            </a:r>
            <a:r>
              <a:rPr lang="ru-RU" sz="1900" dirty="0"/>
              <a:t>и реализуется </a:t>
            </a:r>
            <a:r>
              <a:rPr lang="ru-RU" sz="1900" b="1" i="1" u="sng" dirty="0"/>
              <a:t>региональный проект «Комплексная система обращения с твердыми коммунальными отходами на территории Приморского края</a:t>
            </a:r>
            <a:r>
              <a:rPr lang="ru-RU" sz="1900" b="1" i="1" u="sng" dirty="0" smtClean="0"/>
              <a:t>» на 2019-2024 гг.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9071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87109"/>
              </p:ext>
            </p:extLst>
          </p:nvPr>
        </p:nvGraphicFramePr>
        <p:xfrm>
          <a:off x="189757" y="908720"/>
          <a:ext cx="11881320" cy="57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742"/>
                <a:gridCol w="4860857"/>
                <a:gridCol w="1008112"/>
                <a:gridCol w="1008112"/>
                <a:gridCol w="936104"/>
                <a:gridCol w="1008112"/>
                <a:gridCol w="936104"/>
                <a:gridCol w="792088"/>
                <a:gridCol w="792089"/>
              </a:tblGrid>
              <a:tr h="2024804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Цель: Эффективное обращение с отходами производства и потребления, в том числе за счет ввода в промышленную эксплуатацию 70,57 тыс. тонн/год мощностей по утилизации отходов и фракций после обработки ТКО и 325,73 тыс. тонн/год мощностей по обработке ТКО к 2024 году, что приведет к увеличению доли твердых коммунальных отходов, направленных на утилизацию до 13% и обработку до 60%, в общем объеме образованных твердых коммунальных отходов, к 2024 году.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3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показателя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Базовое </a:t>
                      </a:r>
                      <a:r>
                        <a:rPr lang="ru-RU" sz="1600" dirty="0" smtClean="0">
                          <a:effectLst/>
                        </a:rPr>
                        <a:t>значение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Период,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34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твердых коммунальных отходов, направленных на обработку в общем объеме образованных твердых коммунальных отходов,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4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1.1.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твердых коммунальных отходов, образующихся в Приморском крае, направленных на обработку в общем объеме образованных твердых коммунальных отходов, %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582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55670" algn="l"/>
                        </a:tabLst>
                      </a:pPr>
                      <a:r>
                        <a:rPr lang="ru-RU" sz="1600" dirty="0">
                          <a:effectLst/>
                        </a:rPr>
                        <a:t>Доля городского населения Российской Федерации, обеспеченного качественной питьевой водой из систем централизованного </a:t>
                      </a:r>
                      <a:r>
                        <a:rPr lang="ru-RU" sz="1600" dirty="0" smtClean="0">
                          <a:effectLst/>
                        </a:rPr>
                        <a:t>водоснабжения</a:t>
                      </a:r>
                      <a:r>
                        <a:rPr lang="ru-RU" sz="1600" dirty="0">
                          <a:effectLst/>
                        </a:rPr>
                        <a:t>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0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1.2.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55" marR="5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твердых коммунальных отходов, образующихся в Приморском крае, направленных на утилизацию, в общем объеме образованных твердых коммунальных отходов, %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2191" y="2237784"/>
            <a:ext cx="17081579" cy="6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799">
                <a:latin typeface="Arial" panose="020B0604020202020204" pitchFamily="34" charset="0"/>
              </a:rPr>
              <a:t/>
            </a:r>
            <a:br>
              <a:rPr lang="ru-RU" altLang="ru-RU" sz="1799">
                <a:latin typeface="Arial" panose="020B0604020202020204" pitchFamily="34" charset="0"/>
              </a:rPr>
            </a:br>
            <a:endParaRPr lang="ru-RU" altLang="ru-RU" sz="1799">
              <a:latin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9757" y="167556"/>
            <a:ext cx="11161239" cy="5760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«Комплексная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обращения с твердыми коммунальными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отходами на территории Приморского края» на 2019-2024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1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29308" y="116632"/>
            <a:ext cx="8229600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sz="2500" b="1" dirty="0">
                <a:latin typeface="Century Gothic" panose="020B0502020202020204" pitchFamily="34" charset="0"/>
              </a:rPr>
              <a:t>Цели и задачи</a:t>
            </a:r>
            <a:br>
              <a:rPr lang="ru-RU" sz="2500" b="1" dirty="0">
                <a:latin typeface="Century Gothic" panose="020B0502020202020204" pitchFamily="34" charset="0"/>
              </a:rPr>
            </a:br>
            <a:r>
              <a:rPr lang="ru-RU" sz="2500" b="1" dirty="0">
                <a:latin typeface="Century Gothic" panose="020B0502020202020204" pitchFamily="34" charset="0"/>
              </a:rPr>
              <a:t>реформы сферы обращения с отходами в России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290075"/>
              </p:ext>
            </p:extLst>
          </p:nvPr>
        </p:nvGraphicFramePr>
        <p:xfrm>
          <a:off x="837828" y="908721"/>
          <a:ext cx="108012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460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2714" y="44624"/>
            <a:ext cx="8229600" cy="562074"/>
          </a:xfrm>
        </p:spPr>
        <p:txBody>
          <a:bodyPr>
            <a:normAutofit/>
          </a:bodyPr>
          <a:lstStyle/>
          <a:p>
            <a:pPr algn="r"/>
            <a:r>
              <a:rPr lang="ru-RU" sz="2500" b="1" dirty="0">
                <a:latin typeface="Century Gothic" panose="020B0502020202020204" pitchFamily="34" charset="0"/>
              </a:rPr>
              <a:t>Обязанности регионального оператора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197868" y="1124744"/>
            <a:ext cx="10441160" cy="4613468"/>
            <a:chOff x="1619672" y="876005"/>
            <a:chExt cx="7296472" cy="3619657"/>
          </a:xfrm>
        </p:grpSpPr>
        <p:sp>
          <p:nvSpPr>
            <p:cNvPr id="8" name="Полилиния 7"/>
            <p:cNvSpPr/>
            <p:nvPr/>
          </p:nvSpPr>
          <p:spPr>
            <a:xfrm>
              <a:off x="1619672" y="876005"/>
              <a:ext cx="7296472" cy="927810"/>
            </a:xfrm>
            <a:custGeom>
              <a:avLst/>
              <a:gdLst>
                <a:gd name="connsiteX0" fmla="*/ 0 w 7296472"/>
                <a:gd name="connsiteY0" fmla="*/ 154638 h 927810"/>
                <a:gd name="connsiteX1" fmla="*/ 154638 w 7296472"/>
                <a:gd name="connsiteY1" fmla="*/ 0 h 927810"/>
                <a:gd name="connsiteX2" fmla="*/ 7141834 w 7296472"/>
                <a:gd name="connsiteY2" fmla="*/ 0 h 927810"/>
                <a:gd name="connsiteX3" fmla="*/ 7296472 w 7296472"/>
                <a:gd name="connsiteY3" fmla="*/ 154638 h 927810"/>
                <a:gd name="connsiteX4" fmla="*/ 7296472 w 7296472"/>
                <a:gd name="connsiteY4" fmla="*/ 773172 h 927810"/>
                <a:gd name="connsiteX5" fmla="*/ 7141834 w 7296472"/>
                <a:gd name="connsiteY5" fmla="*/ 927810 h 927810"/>
                <a:gd name="connsiteX6" fmla="*/ 154638 w 7296472"/>
                <a:gd name="connsiteY6" fmla="*/ 927810 h 927810"/>
                <a:gd name="connsiteX7" fmla="*/ 0 w 7296472"/>
                <a:gd name="connsiteY7" fmla="*/ 773172 h 927810"/>
                <a:gd name="connsiteX8" fmla="*/ 0 w 7296472"/>
                <a:gd name="connsiteY8" fmla="*/ 154638 h 92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6472" h="927810">
                  <a:moveTo>
                    <a:pt x="0" y="154638"/>
                  </a:moveTo>
                  <a:cubicBezTo>
                    <a:pt x="0" y="69234"/>
                    <a:pt x="69234" y="0"/>
                    <a:pt x="154638" y="0"/>
                  </a:cubicBezTo>
                  <a:lnTo>
                    <a:pt x="7141834" y="0"/>
                  </a:lnTo>
                  <a:cubicBezTo>
                    <a:pt x="7227238" y="0"/>
                    <a:pt x="7296472" y="69234"/>
                    <a:pt x="7296472" y="154638"/>
                  </a:cubicBezTo>
                  <a:lnTo>
                    <a:pt x="7296472" y="773172"/>
                  </a:lnTo>
                  <a:cubicBezTo>
                    <a:pt x="7296472" y="858576"/>
                    <a:pt x="7227238" y="927810"/>
                    <a:pt x="7141834" y="927810"/>
                  </a:cubicBezTo>
                  <a:lnTo>
                    <a:pt x="154638" y="927810"/>
                  </a:lnTo>
                  <a:cubicBezTo>
                    <a:pt x="69234" y="927810"/>
                    <a:pt x="0" y="858576"/>
                    <a:pt x="0" y="773172"/>
                  </a:cubicBezTo>
                  <a:lnTo>
                    <a:pt x="0" y="15463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4822" tIns="94822" rIns="94822" bIns="94822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>
                  <a:latin typeface="Century Gothic"/>
                </a:rPr>
                <a:t>сбор, транспортирование. обработка, утилизация, обезвреживание, захоронение ТКО на территории Приморского края в соответствии с региональной программой в области обращения с отходами и территориальной схемой обращения с отходами</a:t>
              </a:r>
              <a:endParaRPr lang="ru-RU" sz="2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619672" y="2060848"/>
              <a:ext cx="7296472" cy="504055"/>
            </a:xfrm>
            <a:custGeom>
              <a:avLst/>
              <a:gdLst>
                <a:gd name="connsiteX0" fmla="*/ 0 w 7296472"/>
                <a:gd name="connsiteY0" fmla="*/ 154638 h 927810"/>
                <a:gd name="connsiteX1" fmla="*/ 154638 w 7296472"/>
                <a:gd name="connsiteY1" fmla="*/ 0 h 927810"/>
                <a:gd name="connsiteX2" fmla="*/ 7141834 w 7296472"/>
                <a:gd name="connsiteY2" fmla="*/ 0 h 927810"/>
                <a:gd name="connsiteX3" fmla="*/ 7296472 w 7296472"/>
                <a:gd name="connsiteY3" fmla="*/ 154638 h 927810"/>
                <a:gd name="connsiteX4" fmla="*/ 7296472 w 7296472"/>
                <a:gd name="connsiteY4" fmla="*/ 773172 h 927810"/>
                <a:gd name="connsiteX5" fmla="*/ 7141834 w 7296472"/>
                <a:gd name="connsiteY5" fmla="*/ 927810 h 927810"/>
                <a:gd name="connsiteX6" fmla="*/ 154638 w 7296472"/>
                <a:gd name="connsiteY6" fmla="*/ 927810 h 927810"/>
                <a:gd name="connsiteX7" fmla="*/ 0 w 7296472"/>
                <a:gd name="connsiteY7" fmla="*/ 773172 h 927810"/>
                <a:gd name="connsiteX8" fmla="*/ 0 w 7296472"/>
                <a:gd name="connsiteY8" fmla="*/ 154638 h 92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6472" h="927810">
                  <a:moveTo>
                    <a:pt x="0" y="154638"/>
                  </a:moveTo>
                  <a:cubicBezTo>
                    <a:pt x="0" y="69234"/>
                    <a:pt x="69234" y="0"/>
                    <a:pt x="154638" y="0"/>
                  </a:cubicBezTo>
                  <a:lnTo>
                    <a:pt x="7141834" y="0"/>
                  </a:lnTo>
                  <a:cubicBezTo>
                    <a:pt x="7227238" y="0"/>
                    <a:pt x="7296472" y="69234"/>
                    <a:pt x="7296472" y="154638"/>
                  </a:cubicBezTo>
                  <a:lnTo>
                    <a:pt x="7296472" y="773172"/>
                  </a:lnTo>
                  <a:cubicBezTo>
                    <a:pt x="7296472" y="858576"/>
                    <a:pt x="7227238" y="927810"/>
                    <a:pt x="7141834" y="927810"/>
                  </a:cubicBezTo>
                  <a:lnTo>
                    <a:pt x="154638" y="927810"/>
                  </a:lnTo>
                  <a:cubicBezTo>
                    <a:pt x="69234" y="927810"/>
                    <a:pt x="0" y="858576"/>
                    <a:pt x="0" y="773172"/>
                  </a:cubicBezTo>
                  <a:lnTo>
                    <a:pt x="0" y="15463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2250053"/>
                <a:satOff val="-3376"/>
                <a:lumOff val="-549"/>
                <a:alphaOff val="0"/>
              </a:schemeClr>
            </a:fillRef>
            <a:effectRef idx="1">
              <a:schemeClr val="accent3">
                <a:hueOff val="2250053"/>
                <a:satOff val="-3376"/>
                <a:lumOff val="-54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4822" tIns="94822" rIns="94822" bIns="94822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>
                  <a:latin typeface="Century Gothic"/>
                </a:rPr>
                <a:t>внедрение системы раздельного сбора ТКО на территории Приморского края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619672" y="2830820"/>
              <a:ext cx="7296472" cy="622491"/>
            </a:xfrm>
            <a:custGeom>
              <a:avLst/>
              <a:gdLst>
                <a:gd name="connsiteX0" fmla="*/ 0 w 7296472"/>
                <a:gd name="connsiteY0" fmla="*/ 154638 h 927810"/>
                <a:gd name="connsiteX1" fmla="*/ 154638 w 7296472"/>
                <a:gd name="connsiteY1" fmla="*/ 0 h 927810"/>
                <a:gd name="connsiteX2" fmla="*/ 7141834 w 7296472"/>
                <a:gd name="connsiteY2" fmla="*/ 0 h 927810"/>
                <a:gd name="connsiteX3" fmla="*/ 7296472 w 7296472"/>
                <a:gd name="connsiteY3" fmla="*/ 154638 h 927810"/>
                <a:gd name="connsiteX4" fmla="*/ 7296472 w 7296472"/>
                <a:gd name="connsiteY4" fmla="*/ 773172 h 927810"/>
                <a:gd name="connsiteX5" fmla="*/ 7141834 w 7296472"/>
                <a:gd name="connsiteY5" fmla="*/ 927810 h 927810"/>
                <a:gd name="connsiteX6" fmla="*/ 154638 w 7296472"/>
                <a:gd name="connsiteY6" fmla="*/ 927810 h 927810"/>
                <a:gd name="connsiteX7" fmla="*/ 0 w 7296472"/>
                <a:gd name="connsiteY7" fmla="*/ 773172 h 927810"/>
                <a:gd name="connsiteX8" fmla="*/ 0 w 7296472"/>
                <a:gd name="connsiteY8" fmla="*/ 154638 h 92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6472" h="927810">
                  <a:moveTo>
                    <a:pt x="0" y="154638"/>
                  </a:moveTo>
                  <a:cubicBezTo>
                    <a:pt x="0" y="69234"/>
                    <a:pt x="69234" y="0"/>
                    <a:pt x="154638" y="0"/>
                  </a:cubicBezTo>
                  <a:lnTo>
                    <a:pt x="7141834" y="0"/>
                  </a:lnTo>
                  <a:cubicBezTo>
                    <a:pt x="7227238" y="0"/>
                    <a:pt x="7296472" y="69234"/>
                    <a:pt x="7296472" y="154638"/>
                  </a:cubicBezTo>
                  <a:lnTo>
                    <a:pt x="7296472" y="773172"/>
                  </a:lnTo>
                  <a:cubicBezTo>
                    <a:pt x="7296472" y="858576"/>
                    <a:pt x="7227238" y="927810"/>
                    <a:pt x="7141834" y="927810"/>
                  </a:cubicBezTo>
                  <a:lnTo>
                    <a:pt x="154638" y="927810"/>
                  </a:lnTo>
                  <a:cubicBezTo>
                    <a:pt x="69234" y="927810"/>
                    <a:pt x="0" y="858576"/>
                    <a:pt x="0" y="773172"/>
                  </a:cubicBezTo>
                  <a:lnTo>
                    <a:pt x="0" y="15463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4500106"/>
                <a:satOff val="-6752"/>
                <a:lumOff val="-1098"/>
                <a:alphaOff val="0"/>
              </a:schemeClr>
            </a:fillRef>
            <a:effectRef idx="1">
              <a:schemeClr val="accent3">
                <a:hueOff val="4500106"/>
                <a:satOff val="-6752"/>
                <a:lumOff val="-109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4822" tIns="94822" rIns="94822" bIns="94822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>
                  <a:latin typeface="Century Gothic"/>
                </a:rPr>
                <a:t>информирование, просвещение и воспитание жителей Приморского края по вопросам обращения с ТКО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619672" y="3719228"/>
              <a:ext cx="7296472" cy="776434"/>
            </a:xfrm>
            <a:custGeom>
              <a:avLst/>
              <a:gdLst>
                <a:gd name="connsiteX0" fmla="*/ 0 w 7296472"/>
                <a:gd name="connsiteY0" fmla="*/ 154638 h 927810"/>
                <a:gd name="connsiteX1" fmla="*/ 154638 w 7296472"/>
                <a:gd name="connsiteY1" fmla="*/ 0 h 927810"/>
                <a:gd name="connsiteX2" fmla="*/ 7141834 w 7296472"/>
                <a:gd name="connsiteY2" fmla="*/ 0 h 927810"/>
                <a:gd name="connsiteX3" fmla="*/ 7296472 w 7296472"/>
                <a:gd name="connsiteY3" fmla="*/ 154638 h 927810"/>
                <a:gd name="connsiteX4" fmla="*/ 7296472 w 7296472"/>
                <a:gd name="connsiteY4" fmla="*/ 773172 h 927810"/>
                <a:gd name="connsiteX5" fmla="*/ 7141834 w 7296472"/>
                <a:gd name="connsiteY5" fmla="*/ 927810 h 927810"/>
                <a:gd name="connsiteX6" fmla="*/ 154638 w 7296472"/>
                <a:gd name="connsiteY6" fmla="*/ 927810 h 927810"/>
                <a:gd name="connsiteX7" fmla="*/ 0 w 7296472"/>
                <a:gd name="connsiteY7" fmla="*/ 773172 h 927810"/>
                <a:gd name="connsiteX8" fmla="*/ 0 w 7296472"/>
                <a:gd name="connsiteY8" fmla="*/ 154638 h 92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6472" h="927810">
                  <a:moveTo>
                    <a:pt x="0" y="154638"/>
                  </a:moveTo>
                  <a:cubicBezTo>
                    <a:pt x="0" y="69234"/>
                    <a:pt x="69234" y="0"/>
                    <a:pt x="154638" y="0"/>
                  </a:cubicBezTo>
                  <a:lnTo>
                    <a:pt x="7141834" y="0"/>
                  </a:lnTo>
                  <a:cubicBezTo>
                    <a:pt x="7227238" y="0"/>
                    <a:pt x="7296472" y="69234"/>
                    <a:pt x="7296472" y="154638"/>
                  </a:cubicBezTo>
                  <a:lnTo>
                    <a:pt x="7296472" y="773172"/>
                  </a:lnTo>
                  <a:cubicBezTo>
                    <a:pt x="7296472" y="858576"/>
                    <a:pt x="7227238" y="927810"/>
                    <a:pt x="7141834" y="927810"/>
                  </a:cubicBezTo>
                  <a:lnTo>
                    <a:pt x="154638" y="927810"/>
                  </a:lnTo>
                  <a:cubicBezTo>
                    <a:pt x="69234" y="927810"/>
                    <a:pt x="0" y="858576"/>
                    <a:pt x="0" y="773172"/>
                  </a:cubicBezTo>
                  <a:lnTo>
                    <a:pt x="0" y="15463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1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4822" tIns="94822" rIns="94822" bIns="94822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>
                  <a:latin typeface="Century Gothic" panose="020B0502020202020204" pitchFamily="34" charset="0"/>
                </a:rPr>
                <a:t>Участие в ликвидации несанкционированных свалок в соответствии с законодательством РФ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65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306303"/>
              </p:ext>
            </p:extLst>
          </p:nvPr>
        </p:nvGraphicFramePr>
        <p:xfrm>
          <a:off x="1053852" y="908721"/>
          <a:ext cx="10657183" cy="471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29308" y="116632"/>
            <a:ext cx="8229600" cy="720080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latin typeface="Century Gothic" panose="020B0502020202020204" pitchFamily="34" charset="0"/>
              </a:rPr>
              <a:t>Взаимодействие регионального оператора и Администраций муниципалитетов в Приморском крае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1844" y="5541333"/>
            <a:ext cx="11017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Согласно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Постановлению Правительства РФ от 31 августа 2018 г. N 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1039 «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Об утверждении Правил обустройства мест (площадок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) накопления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твердых коммунальных отходов и ведения их реестра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», п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. 13 </a:t>
            </a:r>
            <a:r>
              <a:rPr lang="ru-RU" dirty="0">
                <a:latin typeface="Century Gothic" panose="020B0502020202020204" pitchFamily="34" charset="0"/>
                <a:ea typeface="Times New Roman"/>
                <a:cs typeface="Times New Roman"/>
              </a:rPr>
              <a:t>Постановлению Правительства РФ от 12.11.2016 N 1156 </a:t>
            </a:r>
            <a:r>
              <a:rPr lang="ru-RU" dirty="0" smtClean="0">
                <a:latin typeface="Century Gothic" panose="020B0502020202020204" pitchFamily="34" charset="0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Century Gothic" panose="020B0502020202020204" pitchFamily="34" charset="0"/>
                <a:ea typeface="Times New Roman"/>
                <a:cs typeface="Times New Roman"/>
              </a:rPr>
            </a:br>
            <a:r>
              <a:rPr lang="ru-RU" dirty="0" smtClean="0">
                <a:latin typeface="Century Gothic" panose="020B0502020202020204" pitchFamily="34" charset="0"/>
                <a:ea typeface="Times New Roman"/>
                <a:cs typeface="Times New Roman"/>
              </a:rPr>
              <a:t>(</a:t>
            </a:r>
            <a:r>
              <a:rPr lang="ru-RU" dirty="0">
                <a:latin typeface="Century Gothic" panose="020B0502020202020204" pitchFamily="34" charset="0"/>
                <a:ea typeface="Times New Roman"/>
                <a:cs typeface="Times New Roman"/>
              </a:rPr>
              <a:t>ред. от 15.09.2018)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3046412" y="3717032"/>
          <a:ext cx="722446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323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44" y="836712"/>
            <a:ext cx="9649072" cy="892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Century Gothic" panose="020B0502020202020204" pitchFamily="34" charset="0"/>
              </a:rPr>
              <a:t>В рамках подготовки к осуществлению деятельности региональный оператор: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29308" y="116632"/>
            <a:ext cx="8229600" cy="562074"/>
          </a:xfrm>
        </p:spPr>
        <p:txBody>
          <a:bodyPr>
            <a:normAutofit/>
          </a:bodyPr>
          <a:lstStyle/>
          <a:p>
            <a:pPr algn="r"/>
            <a:r>
              <a:rPr lang="ru-RU" sz="2500" b="1" dirty="0">
                <a:latin typeface="Century Gothic" panose="020B0502020202020204" pitchFamily="34" charset="0"/>
              </a:rPr>
              <a:t>Подготовка к фактической деятельности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197868" y="1845387"/>
            <a:ext cx="10297144" cy="3827675"/>
            <a:chOff x="1475921" y="1845386"/>
            <a:chExt cx="7200269" cy="3827675"/>
          </a:xfrm>
        </p:grpSpPr>
        <p:sp>
          <p:nvSpPr>
            <p:cNvPr id="7" name="Стрелка вправо 6"/>
            <p:cNvSpPr/>
            <p:nvPr/>
          </p:nvSpPr>
          <p:spPr>
            <a:xfrm>
              <a:off x="7470264" y="1845386"/>
              <a:ext cx="1204586" cy="708828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1477260" y="1845386"/>
              <a:ext cx="5993004" cy="708828"/>
            </a:xfrm>
            <a:custGeom>
              <a:avLst/>
              <a:gdLst>
                <a:gd name="connsiteX0" fmla="*/ 0 w 5993004"/>
                <a:gd name="connsiteY0" fmla="*/ 118140 h 708828"/>
                <a:gd name="connsiteX1" fmla="*/ 118140 w 5993004"/>
                <a:gd name="connsiteY1" fmla="*/ 0 h 708828"/>
                <a:gd name="connsiteX2" fmla="*/ 5874864 w 5993004"/>
                <a:gd name="connsiteY2" fmla="*/ 0 h 708828"/>
                <a:gd name="connsiteX3" fmla="*/ 5993004 w 5993004"/>
                <a:gd name="connsiteY3" fmla="*/ 118140 h 708828"/>
                <a:gd name="connsiteX4" fmla="*/ 5993004 w 5993004"/>
                <a:gd name="connsiteY4" fmla="*/ 590688 h 708828"/>
                <a:gd name="connsiteX5" fmla="*/ 5874864 w 5993004"/>
                <a:gd name="connsiteY5" fmla="*/ 708828 h 708828"/>
                <a:gd name="connsiteX6" fmla="*/ 118140 w 5993004"/>
                <a:gd name="connsiteY6" fmla="*/ 708828 h 708828"/>
                <a:gd name="connsiteX7" fmla="*/ 0 w 5993004"/>
                <a:gd name="connsiteY7" fmla="*/ 590688 h 708828"/>
                <a:gd name="connsiteX8" fmla="*/ 0 w 5993004"/>
                <a:gd name="connsiteY8" fmla="*/ 118140 h 70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93004" h="708828">
                  <a:moveTo>
                    <a:pt x="0" y="118140"/>
                  </a:moveTo>
                  <a:cubicBezTo>
                    <a:pt x="0" y="52893"/>
                    <a:pt x="52893" y="0"/>
                    <a:pt x="118140" y="0"/>
                  </a:cubicBezTo>
                  <a:lnTo>
                    <a:pt x="5874864" y="0"/>
                  </a:lnTo>
                  <a:cubicBezTo>
                    <a:pt x="5940111" y="0"/>
                    <a:pt x="5993004" y="52893"/>
                    <a:pt x="5993004" y="118140"/>
                  </a:cubicBezTo>
                  <a:lnTo>
                    <a:pt x="5993004" y="590688"/>
                  </a:lnTo>
                  <a:cubicBezTo>
                    <a:pt x="5993004" y="655935"/>
                    <a:pt x="5940111" y="708828"/>
                    <a:pt x="5874864" y="708828"/>
                  </a:cubicBezTo>
                  <a:lnTo>
                    <a:pt x="118140" y="708828"/>
                  </a:lnTo>
                  <a:cubicBezTo>
                    <a:pt x="52893" y="708828"/>
                    <a:pt x="0" y="655935"/>
                    <a:pt x="0" y="590688"/>
                  </a:cubicBezTo>
                  <a:lnTo>
                    <a:pt x="0" y="118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02" tIns="72702" rIns="110802" bIns="72702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latin typeface="Century Gothic" panose="020B0502020202020204" pitchFamily="34" charset="0"/>
                </a:rPr>
                <a:t>инвентаризирует контейнерные площадки</a:t>
              </a:r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7186806" y="2625098"/>
              <a:ext cx="1489384" cy="708828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2143370"/>
                <a:satOff val="-2759"/>
                <a:lumOff val="-215"/>
                <a:alphaOff val="0"/>
              </a:schemeClr>
            </a:lnRef>
            <a:fillRef idx="1">
              <a:schemeClr val="accent3">
                <a:tint val="40000"/>
                <a:alpha val="90000"/>
                <a:hueOff val="2143370"/>
                <a:satOff val="-2759"/>
                <a:lumOff val="-215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2143370"/>
                <a:satOff val="-2759"/>
                <a:lumOff val="-21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1475921" y="2625098"/>
              <a:ext cx="5994000" cy="708828"/>
            </a:xfrm>
            <a:custGeom>
              <a:avLst/>
              <a:gdLst>
                <a:gd name="connsiteX0" fmla="*/ 0 w 5710884"/>
                <a:gd name="connsiteY0" fmla="*/ 118140 h 708828"/>
                <a:gd name="connsiteX1" fmla="*/ 118140 w 5710884"/>
                <a:gd name="connsiteY1" fmla="*/ 0 h 708828"/>
                <a:gd name="connsiteX2" fmla="*/ 5592744 w 5710884"/>
                <a:gd name="connsiteY2" fmla="*/ 0 h 708828"/>
                <a:gd name="connsiteX3" fmla="*/ 5710884 w 5710884"/>
                <a:gd name="connsiteY3" fmla="*/ 118140 h 708828"/>
                <a:gd name="connsiteX4" fmla="*/ 5710884 w 5710884"/>
                <a:gd name="connsiteY4" fmla="*/ 590688 h 708828"/>
                <a:gd name="connsiteX5" fmla="*/ 5592744 w 5710884"/>
                <a:gd name="connsiteY5" fmla="*/ 708828 h 708828"/>
                <a:gd name="connsiteX6" fmla="*/ 118140 w 5710884"/>
                <a:gd name="connsiteY6" fmla="*/ 708828 h 708828"/>
                <a:gd name="connsiteX7" fmla="*/ 0 w 5710884"/>
                <a:gd name="connsiteY7" fmla="*/ 590688 h 708828"/>
                <a:gd name="connsiteX8" fmla="*/ 0 w 5710884"/>
                <a:gd name="connsiteY8" fmla="*/ 118140 h 70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0884" h="708828">
                  <a:moveTo>
                    <a:pt x="0" y="118140"/>
                  </a:moveTo>
                  <a:cubicBezTo>
                    <a:pt x="0" y="52893"/>
                    <a:pt x="52893" y="0"/>
                    <a:pt x="118140" y="0"/>
                  </a:cubicBezTo>
                  <a:lnTo>
                    <a:pt x="5592744" y="0"/>
                  </a:lnTo>
                  <a:cubicBezTo>
                    <a:pt x="5657991" y="0"/>
                    <a:pt x="5710884" y="52893"/>
                    <a:pt x="5710884" y="118140"/>
                  </a:cubicBezTo>
                  <a:lnTo>
                    <a:pt x="5710884" y="590688"/>
                  </a:lnTo>
                  <a:cubicBezTo>
                    <a:pt x="5710884" y="655935"/>
                    <a:pt x="5657991" y="708828"/>
                    <a:pt x="5592744" y="708828"/>
                  </a:cubicBezTo>
                  <a:lnTo>
                    <a:pt x="118140" y="708828"/>
                  </a:lnTo>
                  <a:cubicBezTo>
                    <a:pt x="52893" y="708828"/>
                    <a:pt x="0" y="655935"/>
                    <a:pt x="0" y="590688"/>
                  </a:cubicBezTo>
                  <a:lnTo>
                    <a:pt x="0" y="118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50053"/>
                <a:satOff val="-3376"/>
                <a:lumOff val="-549"/>
                <a:alphaOff val="0"/>
              </a:schemeClr>
            </a:fillRef>
            <a:effectRef idx="0">
              <a:schemeClr val="accent3">
                <a:hueOff val="2250053"/>
                <a:satOff val="-3376"/>
                <a:lumOff val="-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02" tIns="72702" rIns="110802" bIns="72702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latin typeface="Century Gothic" panose="020B0502020202020204" pitchFamily="34" charset="0"/>
                </a:rPr>
                <a:t>выстраивает логистические схемы и маршруты</a:t>
              </a:r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6715396" y="3404809"/>
              <a:ext cx="1957717" cy="708828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4286740"/>
                <a:satOff val="-5517"/>
                <a:lumOff val="-430"/>
                <a:alphaOff val="0"/>
              </a:schemeClr>
            </a:lnRef>
            <a:fillRef idx="1">
              <a:schemeClr val="accent3">
                <a:tint val="40000"/>
                <a:alpha val="90000"/>
                <a:hueOff val="4286740"/>
                <a:satOff val="-5517"/>
                <a:lumOff val="-43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4286740"/>
                <a:satOff val="-5517"/>
                <a:lumOff val="-43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1478998" y="3404809"/>
              <a:ext cx="5994000" cy="708828"/>
            </a:xfrm>
            <a:custGeom>
              <a:avLst/>
              <a:gdLst>
                <a:gd name="connsiteX0" fmla="*/ 0 w 5236398"/>
                <a:gd name="connsiteY0" fmla="*/ 118140 h 708828"/>
                <a:gd name="connsiteX1" fmla="*/ 118140 w 5236398"/>
                <a:gd name="connsiteY1" fmla="*/ 0 h 708828"/>
                <a:gd name="connsiteX2" fmla="*/ 5118258 w 5236398"/>
                <a:gd name="connsiteY2" fmla="*/ 0 h 708828"/>
                <a:gd name="connsiteX3" fmla="*/ 5236398 w 5236398"/>
                <a:gd name="connsiteY3" fmla="*/ 118140 h 708828"/>
                <a:gd name="connsiteX4" fmla="*/ 5236398 w 5236398"/>
                <a:gd name="connsiteY4" fmla="*/ 590688 h 708828"/>
                <a:gd name="connsiteX5" fmla="*/ 5118258 w 5236398"/>
                <a:gd name="connsiteY5" fmla="*/ 708828 h 708828"/>
                <a:gd name="connsiteX6" fmla="*/ 118140 w 5236398"/>
                <a:gd name="connsiteY6" fmla="*/ 708828 h 708828"/>
                <a:gd name="connsiteX7" fmla="*/ 0 w 5236398"/>
                <a:gd name="connsiteY7" fmla="*/ 590688 h 708828"/>
                <a:gd name="connsiteX8" fmla="*/ 0 w 5236398"/>
                <a:gd name="connsiteY8" fmla="*/ 118140 h 70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6398" h="708828">
                  <a:moveTo>
                    <a:pt x="0" y="118140"/>
                  </a:moveTo>
                  <a:cubicBezTo>
                    <a:pt x="0" y="52893"/>
                    <a:pt x="52893" y="0"/>
                    <a:pt x="118140" y="0"/>
                  </a:cubicBezTo>
                  <a:lnTo>
                    <a:pt x="5118258" y="0"/>
                  </a:lnTo>
                  <a:cubicBezTo>
                    <a:pt x="5183505" y="0"/>
                    <a:pt x="5236398" y="52893"/>
                    <a:pt x="5236398" y="118140"/>
                  </a:cubicBezTo>
                  <a:lnTo>
                    <a:pt x="5236398" y="590688"/>
                  </a:lnTo>
                  <a:cubicBezTo>
                    <a:pt x="5236398" y="655935"/>
                    <a:pt x="5183505" y="708828"/>
                    <a:pt x="5118258" y="708828"/>
                  </a:cubicBezTo>
                  <a:lnTo>
                    <a:pt x="118140" y="708828"/>
                  </a:lnTo>
                  <a:cubicBezTo>
                    <a:pt x="52893" y="708828"/>
                    <a:pt x="0" y="655935"/>
                    <a:pt x="0" y="590688"/>
                  </a:cubicBezTo>
                  <a:lnTo>
                    <a:pt x="0" y="118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500106"/>
                <a:satOff val="-6752"/>
                <a:lumOff val="-1098"/>
                <a:alphaOff val="0"/>
              </a:schemeClr>
            </a:fillRef>
            <a:effectRef idx="0">
              <a:schemeClr val="accent3">
                <a:hueOff val="4500106"/>
                <a:satOff val="-6752"/>
                <a:lumOff val="-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02" tIns="72702" rIns="110802" bIns="72702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latin typeface="Century Gothic" panose="020B0502020202020204" pitchFamily="34" charset="0"/>
                </a:rPr>
                <a:t>определяет способ сбора отходов: пакетированный, контейнерный, бункерный</a:t>
              </a:r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6708896" y="4184521"/>
              <a:ext cx="1966155" cy="708828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6430110"/>
                <a:satOff val="-8276"/>
                <a:lumOff val="-645"/>
                <a:alphaOff val="0"/>
              </a:schemeClr>
            </a:lnRef>
            <a:fillRef idx="1">
              <a:schemeClr val="accent3">
                <a:tint val="40000"/>
                <a:alpha val="90000"/>
                <a:hueOff val="6430110"/>
                <a:satOff val="-8276"/>
                <a:lumOff val="-645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6430110"/>
                <a:satOff val="-8276"/>
                <a:lumOff val="-64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477059" y="4184521"/>
              <a:ext cx="5994000" cy="708828"/>
            </a:xfrm>
            <a:custGeom>
              <a:avLst/>
              <a:gdLst>
                <a:gd name="connsiteX0" fmla="*/ 0 w 5231836"/>
                <a:gd name="connsiteY0" fmla="*/ 118140 h 708828"/>
                <a:gd name="connsiteX1" fmla="*/ 118140 w 5231836"/>
                <a:gd name="connsiteY1" fmla="*/ 0 h 708828"/>
                <a:gd name="connsiteX2" fmla="*/ 5113696 w 5231836"/>
                <a:gd name="connsiteY2" fmla="*/ 0 h 708828"/>
                <a:gd name="connsiteX3" fmla="*/ 5231836 w 5231836"/>
                <a:gd name="connsiteY3" fmla="*/ 118140 h 708828"/>
                <a:gd name="connsiteX4" fmla="*/ 5231836 w 5231836"/>
                <a:gd name="connsiteY4" fmla="*/ 590688 h 708828"/>
                <a:gd name="connsiteX5" fmla="*/ 5113696 w 5231836"/>
                <a:gd name="connsiteY5" fmla="*/ 708828 h 708828"/>
                <a:gd name="connsiteX6" fmla="*/ 118140 w 5231836"/>
                <a:gd name="connsiteY6" fmla="*/ 708828 h 708828"/>
                <a:gd name="connsiteX7" fmla="*/ 0 w 5231836"/>
                <a:gd name="connsiteY7" fmla="*/ 590688 h 708828"/>
                <a:gd name="connsiteX8" fmla="*/ 0 w 5231836"/>
                <a:gd name="connsiteY8" fmla="*/ 118140 h 70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1836" h="708828">
                  <a:moveTo>
                    <a:pt x="0" y="118140"/>
                  </a:moveTo>
                  <a:cubicBezTo>
                    <a:pt x="0" y="52893"/>
                    <a:pt x="52893" y="0"/>
                    <a:pt x="118140" y="0"/>
                  </a:cubicBezTo>
                  <a:lnTo>
                    <a:pt x="5113696" y="0"/>
                  </a:lnTo>
                  <a:cubicBezTo>
                    <a:pt x="5178943" y="0"/>
                    <a:pt x="5231836" y="52893"/>
                    <a:pt x="5231836" y="118140"/>
                  </a:cubicBezTo>
                  <a:lnTo>
                    <a:pt x="5231836" y="590688"/>
                  </a:lnTo>
                  <a:cubicBezTo>
                    <a:pt x="5231836" y="655935"/>
                    <a:pt x="5178943" y="708828"/>
                    <a:pt x="5113696" y="708828"/>
                  </a:cubicBezTo>
                  <a:lnTo>
                    <a:pt x="118140" y="708828"/>
                  </a:lnTo>
                  <a:cubicBezTo>
                    <a:pt x="52893" y="708828"/>
                    <a:pt x="0" y="655935"/>
                    <a:pt x="0" y="590688"/>
                  </a:cubicBezTo>
                  <a:lnTo>
                    <a:pt x="0" y="118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50158"/>
                <a:satOff val="-10128"/>
                <a:lumOff val="-1647"/>
                <a:alphaOff val="0"/>
              </a:schemeClr>
            </a:fillRef>
            <a:effectRef idx="0">
              <a:schemeClr val="accent3">
                <a:hueOff val="6750158"/>
                <a:satOff val="-10128"/>
                <a:lumOff val="-16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02" tIns="72702" rIns="110802" bIns="72702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latin typeface="Century Gothic" panose="020B0502020202020204" pitchFamily="34" charset="0"/>
                </a:rPr>
                <a:t>формирует графики вывоза отходов в соответствии с СанПиН 42-128-4690-88  </a:t>
              </a: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6715396" y="4964233"/>
              <a:ext cx="1957717" cy="708828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8573481"/>
                <a:satOff val="-11034"/>
                <a:lumOff val="-860"/>
                <a:alphaOff val="0"/>
              </a:schemeClr>
            </a:lnRef>
            <a:fillRef idx="1">
              <a:schemeClr val="accent3">
                <a:tint val="40000"/>
                <a:alpha val="90000"/>
                <a:hueOff val="8573481"/>
                <a:satOff val="-11034"/>
                <a:lumOff val="-86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8573481"/>
                <a:satOff val="-11034"/>
                <a:lumOff val="-86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1478998" y="4964233"/>
              <a:ext cx="5994000" cy="708828"/>
            </a:xfrm>
            <a:custGeom>
              <a:avLst/>
              <a:gdLst>
                <a:gd name="connsiteX0" fmla="*/ 0 w 5236398"/>
                <a:gd name="connsiteY0" fmla="*/ 118140 h 708828"/>
                <a:gd name="connsiteX1" fmla="*/ 118140 w 5236398"/>
                <a:gd name="connsiteY1" fmla="*/ 0 h 708828"/>
                <a:gd name="connsiteX2" fmla="*/ 5118258 w 5236398"/>
                <a:gd name="connsiteY2" fmla="*/ 0 h 708828"/>
                <a:gd name="connsiteX3" fmla="*/ 5236398 w 5236398"/>
                <a:gd name="connsiteY3" fmla="*/ 118140 h 708828"/>
                <a:gd name="connsiteX4" fmla="*/ 5236398 w 5236398"/>
                <a:gd name="connsiteY4" fmla="*/ 590688 h 708828"/>
                <a:gd name="connsiteX5" fmla="*/ 5118258 w 5236398"/>
                <a:gd name="connsiteY5" fmla="*/ 708828 h 708828"/>
                <a:gd name="connsiteX6" fmla="*/ 118140 w 5236398"/>
                <a:gd name="connsiteY6" fmla="*/ 708828 h 708828"/>
                <a:gd name="connsiteX7" fmla="*/ 0 w 5236398"/>
                <a:gd name="connsiteY7" fmla="*/ 590688 h 708828"/>
                <a:gd name="connsiteX8" fmla="*/ 0 w 5236398"/>
                <a:gd name="connsiteY8" fmla="*/ 118140 h 70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6398" h="708828">
                  <a:moveTo>
                    <a:pt x="0" y="118140"/>
                  </a:moveTo>
                  <a:cubicBezTo>
                    <a:pt x="0" y="52893"/>
                    <a:pt x="52893" y="0"/>
                    <a:pt x="118140" y="0"/>
                  </a:cubicBezTo>
                  <a:lnTo>
                    <a:pt x="5118258" y="0"/>
                  </a:lnTo>
                  <a:cubicBezTo>
                    <a:pt x="5183505" y="0"/>
                    <a:pt x="5236398" y="52893"/>
                    <a:pt x="5236398" y="118140"/>
                  </a:cubicBezTo>
                  <a:lnTo>
                    <a:pt x="5236398" y="590688"/>
                  </a:lnTo>
                  <a:cubicBezTo>
                    <a:pt x="5236398" y="655935"/>
                    <a:pt x="5183505" y="708828"/>
                    <a:pt x="5118258" y="708828"/>
                  </a:cubicBezTo>
                  <a:lnTo>
                    <a:pt x="118140" y="708828"/>
                  </a:lnTo>
                  <a:cubicBezTo>
                    <a:pt x="52893" y="708828"/>
                    <a:pt x="0" y="655935"/>
                    <a:pt x="0" y="590688"/>
                  </a:cubicBezTo>
                  <a:lnTo>
                    <a:pt x="0" y="118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00211"/>
                <a:satOff val="-13504"/>
                <a:lumOff val="-2196"/>
                <a:alphaOff val="0"/>
              </a:schemeClr>
            </a:fillRef>
            <a:effectRef idx="0">
              <a:schemeClr val="accent3">
                <a:hueOff val="9000211"/>
                <a:satOff val="-13504"/>
                <a:lumOff val="-2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02" tIns="72702" rIns="110802" bIns="72702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latin typeface="Century Gothic" panose="020B0502020202020204" pitchFamily="34" charset="0"/>
                </a:rPr>
                <a:t>создаёт мусороперегрузочные и мусоросортировочные станции</a:t>
              </a:r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1202268" y="5805264"/>
            <a:ext cx="8567652" cy="708828"/>
          </a:xfrm>
          <a:custGeom>
            <a:avLst/>
            <a:gdLst>
              <a:gd name="connsiteX0" fmla="*/ 0 w 5236398"/>
              <a:gd name="connsiteY0" fmla="*/ 118140 h 708828"/>
              <a:gd name="connsiteX1" fmla="*/ 118140 w 5236398"/>
              <a:gd name="connsiteY1" fmla="*/ 0 h 708828"/>
              <a:gd name="connsiteX2" fmla="*/ 5118258 w 5236398"/>
              <a:gd name="connsiteY2" fmla="*/ 0 h 708828"/>
              <a:gd name="connsiteX3" fmla="*/ 5236398 w 5236398"/>
              <a:gd name="connsiteY3" fmla="*/ 118140 h 708828"/>
              <a:gd name="connsiteX4" fmla="*/ 5236398 w 5236398"/>
              <a:gd name="connsiteY4" fmla="*/ 590688 h 708828"/>
              <a:gd name="connsiteX5" fmla="*/ 5118258 w 5236398"/>
              <a:gd name="connsiteY5" fmla="*/ 708828 h 708828"/>
              <a:gd name="connsiteX6" fmla="*/ 118140 w 5236398"/>
              <a:gd name="connsiteY6" fmla="*/ 708828 h 708828"/>
              <a:gd name="connsiteX7" fmla="*/ 0 w 5236398"/>
              <a:gd name="connsiteY7" fmla="*/ 590688 h 708828"/>
              <a:gd name="connsiteX8" fmla="*/ 0 w 5236398"/>
              <a:gd name="connsiteY8" fmla="*/ 118140 h 70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6398" h="708828">
                <a:moveTo>
                  <a:pt x="0" y="118140"/>
                </a:moveTo>
                <a:cubicBezTo>
                  <a:pt x="0" y="52893"/>
                  <a:pt x="52893" y="0"/>
                  <a:pt x="118140" y="0"/>
                </a:cubicBezTo>
                <a:lnTo>
                  <a:pt x="5118258" y="0"/>
                </a:lnTo>
                <a:cubicBezTo>
                  <a:pt x="5183505" y="0"/>
                  <a:pt x="5236398" y="52893"/>
                  <a:pt x="5236398" y="118140"/>
                </a:cubicBezTo>
                <a:lnTo>
                  <a:pt x="5236398" y="590688"/>
                </a:lnTo>
                <a:cubicBezTo>
                  <a:pt x="5236398" y="655935"/>
                  <a:pt x="5183505" y="708828"/>
                  <a:pt x="5118258" y="708828"/>
                </a:cubicBezTo>
                <a:lnTo>
                  <a:pt x="118140" y="708828"/>
                </a:lnTo>
                <a:cubicBezTo>
                  <a:pt x="52893" y="708828"/>
                  <a:pt x="0" y="655935"/>
                  <a:pt x="0" y="590688"/>
                </a:cubicBezTo>
                <a:lnTo>
                  <a:pt x="0" y="1181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9000211"/>
              <a:satOff val="-13504"/>
              <a:lumOff val="-2196"/>
              <a:alphaOff val="0"/>
            </a:schemeClr>
          </a:fillRef>
          <a:effectRef idx="0">
            <a:schemeClr val="accent3">
              <a:hueOff val="9000211"/>
              <a:satOff val="-13504"/>
              <a:lumOff val="-219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802" tIns="72702" rIns="110802" bIns="72702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latin typeface="Century Gothic" panose="020B0502020202020204" pitchFamily="34" charset="0"/>
              </a:rPr>
              <a:t>Легализация свалок по 303 Приказу Минприроды РФ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9774320" y="5773322"/>
            <a:ext cx="1716292" cy="608006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3">
              <a:tint val="40000"/>
              <a:alpha val="90000"/>
              <a:hueOff val="8573481"/>
              <a:satOff val="-11034"/>
              <a:lumOff val="-860"/>
              <a:alphaOff val="0"/>
            </a:schemeClr>
          </a:lnRef>
          <a:fillRef idx="1">
            <a:schemeClr val="accent3">
              <a:tint val="40000"/>
              <a:alpha val="90000"/>
              <a:hueOff val="8573481"/>
              <a:satOff val="-11034"/>
              <a:lumOff val="-860"/>
              <a:alphaOff val="0"/>
            </a:schemeClr>
          </a:fillRef>
          <a:effectRef idx="0">
            <a:schemeClr val="accent3">
              <a:tint val="40000"/>
              <a:alpha val="90000"/>
              <a:hueOff val="8573481"/>
              <a:satOff val="-11034"/>
              <a:lumOff val="-86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908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_TF02801109" id="{1C06BAA0-3930-493B-AD60-9265984A33DD}" vid="{F056C7C8-BEFB-4DDF-85DC-215FA76949EE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1313</Words>
  <Application>Microsoft Office PowerPoint</Application>
  <PresentationFormat>Произвольный</PresentationFormat>
  <Paragraphs>219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Corbel</vt:lpstr>
      <vt:lpstr>Euphemia</vt:lpstr>
      <vt:lpstr>Times New Roman</vt:lpstr>
      <vt:lpstr>Wingdings 3</vt:lpstr>
      <vt:lpstr>Безмятежность 16 х 9</vt:lpstr>
      <vt:lpstr>Acrobat Document</vt:lpstr>
      <vt:lpstr>О реализации региональных проектов в рамках национального проекта «Экология»</vt:lpstr>
      <vt:lpstr>Презентация PowerPoint</vt:lpstr>
      <vt:lpstr>Перечень региональных проектов:</vt:lpstr>
      <vt:lpstr>Презентация PowerPoint</vt:lpstr>
      <vt:lpstr>Региональный проект «Комплексная система обращения с твердыми коммунальными отходами на территории Приморского края» на 2019-2024 гг</vt:lpstr>
      <vt:lpstr>Цели и задачи реформы сферы обращения с отходами в России</vt:lpstr>
      <vt:lpstr>Обязанности регионального оператора</vt:lpstr>
      <vt:lpstr>Взаимодействие регионального оператора и Администраций муниципалитетов в Приморском крае </vt:lpstr>
      <vt:lpstr>Подготовка к фактической деятельности</vt:lpstr>
      <vt:lpstr>На сегодняшний день уже проведена следующая работа:</vt:lpstr>
      <vt:lpstr>Презентация PowerPoint</vt:lpstr>
      <vt:lpstr>Чистая страна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приоритетах обеспечения экологической безопасности на территории Приморского края в условиях опережающего</dc:title>
  <dc:creator>Яковлева Ирина Ивановна</dc:creator>
  <cp:lastModifiedBy>Бабич Владимир Анатольевич</cp:lastModifiedBy>
  <cp:revision>33</cp:revision>
  <dcterms:created xsi:type="dcterms:W3CDTF">2018-10-17T05:27:22Z</dcterms:created>
  <dcterms:modified xsi:type="dcterms:W3CDTF">2019-09-26T22:58:18Z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