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handoutMasterIdLst>
    <p:handoutMasterId r:id="rId23"/>
  </p:handoutMasterIdLst>
  <p:sldIdLst>
    <p:sldId id="304" r:id="rId2"/>
    <p:sldId id="314" r:id="rId3"/>
    <p:sldId id="256" r:id="rId4"/>
    <p:sldId id="325" r:id="rId5"/>
    <p:sldId id="326" r:id="rId6"/>
    <p:sldId id="315" r:id="rId7"/>
    <p:sldId id="328" r:id="rId8"/>
    <p:sldId id="302" r:id="rId9"/>
    <p:sldId id="309" r:id="rId10"/>
    <p:sldId id="332" r:id="rId11"/>
    <p:sldId id="312" r:id="rId12"/>
    <p:sldId id="308" r:id="rId13"/>
    <p:sldId id="321" r:id="rId14"/>
    <p:sldId id="311" r:id="rId15"/>
    <p:sldId id="300" r:id="rId16"/>
    <p:sldId id="324" r:id="rId17"/>
    <p:sldId id="329" r:id="rId18"/>
    <p:sldId id="330" r:id="rId19"/>
    <p:sldId id="331" r:id="rId20"/>
    <p:sldId id="27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кимовская Наталья Юрьевна" initials="ЯНЮ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18E"/>
    <a:srgbClr val="002642"/>
    <a:srgbClr val="CCCCFF"/>
    <a:srgbClr val="A080A3"/>
    <a:srgbClr val="02A7CE"/>
    <a:srgbClr val="AE02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6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718" y="78"/>
      </p:cViewPr>
      <p:guideLst>
        <p:guide orient="horz" pos="2880"/>
        <p:guide orient="horz" pos="3127"/>
        <p:guide pos="216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52783397562E-3"/>
          <c:y val="0.12568916702561966"/>
          <c:w val="0.99791666472166007"/>
          <c:h val="0.66996059561005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5.928379573137999E-3"/>
                  <c:y val="-0.11334112253790861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14376320464859646"/>
                  <c:y val="1.8504673067413571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3.4088182545543494E-2"/>
                  <c:y val="0.10871495427105524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-2.0749328505982996E-2"/>
                  <c:y val="-8.4812105135636837E-17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layout>
                <c:manualLayout>
                  <c:x val="-4.890913147838849E-2"/>
                  <c:y val="-4.85747668019609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-0.11412130678290648"/>
                  <c:y val="-8.327102880336151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-2.8159802972405501E-2"/>
                  <c:y val="-0.12721962733846889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layout>
                <c:manualLayout>
                  <c:x val="-2.5195613185836494E-2"/>
                  <c:y val="-0.16422897347329621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-2.2231423399267494E-2"/>
                  <c:y val="-0.12721962733846889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0"/>
              <c:layout>
                <c:manualLayout>
                  <c:x val="7.2622649770940462E-2"/>
                  <c:y val="-9.25233653370683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1"/>
              <c:layout>
                <c:manualLayout>
                  <c:x val="2.371351829255194E-2"/>
                  <c:y val="-6.9392524002801232E-3"/>
                </c:manualLayout>
              </c:layout>
              <c:spPr>
                <a:solidFill>
                  <a:srgbClr val="FFC000">
                    <a:lumMod val="40000"/>
                    <a:lumOff val="60000"/>
                  </a:srgbClr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2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Автодороги</c:v>
                </c:pt>
                <c:pt idx="1">
                  <c:v>Охрана природы</c:v>
                </c:pt>
                <c:pt idx="2">
                  <c:v>Транспорт</c:v>
                </c:pt>
                <c:pt idx="3">
                  <c:v>Противоправные действия</c:v>
                </c:pt>
                <c:pt idx="4">
                  <c:v>Социальная сфера</c:v>
                </c:pt>
                <c:pt idx="5">
                  <c:v>ЖКХ</c:v>
                </c:pt>
                <c:pt idx="6">
                  <c:v>Торговля</c:v>
                </c:pt>
                <c:pt idx="7">
                  <c:v>Связь</c:v>
                </c:pt>
                <c:pt idx="8">
                  <c:v>Оказание услуг (МФЦ)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778</c:v>
                </c:pt>
                <c:pt idx="1">
                  <c:v>203</c:v>
                </c:pt>
                <c:pt idx="2">
                  <c:v>110</c:v>
                </c:pt>
                <c:pt idx="3">
                  <c:v>7</c:v>
                </c:pt>
                <c:pt idx="4">
                  <c:v>62</c:v>
                </c:pt>
                <c:pt idx="5">
                  <c:v>1148</c:v>
                </c:pt>
                <c:pt idx="6">
                  <c:v>42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84E86-39FC-40AA-8C4B-EFD5F860FE6F}" type="doc">
      <dgm:prSet loTypeId="urn:microsoft.com/office/officeart/2005/8/layout/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3DCD6C-1A2E-4DA9-90A3-A3DE962B6216}">
      <dgm:prSet phldrT="[Текст]" custT="1"/>
      <dgm:spPr/>
      <dgm:t>
        <a:bodyPr/>
        <a:lstStyle/>
        <a:p>
          <a:r>
            <a:rPr lang="ru-RU" sz="1400" smtClean="0"/>
            <a:t>СделайПриморьеЛучше.рф</a:t>
          </a:r>
          <a:endParaRPr lang="ru-RU" sz="1400" dirty="0"/>
        </a:p>
      </dgm:t>
    </dgm:pt>
    <dgm:pt modelId="{9F879400-8018-4C90-B815-7B3D630E5D87}" type="parTrans" cxnId="{DAB98284-6725-479F-BA79-397C1D56B25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4B10CBA-1615-41BD-AF21-F91F7BF0DF0B}" type="sibTrans" cxnId="{DAB98284-6725-479F-BA79-397C1D56B25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59E9C49-8D0F-4116-93EF-45F95C68ABCD}">
      <dgm:prSet phldrT="[Текст]" custT="1"/>
      <dgm:spPr/>
      <dgm:t>
        <a:bodyPr/>
        <a:lstStyle/>
        <a:p>
          <a:r>
            <a:rPr lang="ru-RU" sz="1600" smtClean="0"/>
            <a:t>Авторизация ЕСИА	</a:t>
          </a:r>
          <a:endParaRPr lang="ru-RU" sz="1600" dirty="0"/>
        </a:p>
      </dgm:t>
    </dgm:pt>
    <dgm:pt modelId="{E027C8A5-2095-4774-84C9-84D4E410BE96}" type="parTrans" cxnId="{EDC48A7E-5F49-492B-9646-B986C189D73B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E920A69E-EBA8-4436-B52A-1C6889E6B805}" type="sibTrans" cxnId="{EDC48A7E-5F49-492B-9646-B986C189D73B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191D2C1-6D66-4B01-9455-BC93506D8C2F}">
      <dgm:prSet custT="1"/>
      <dgm:spPr/>
      <dgm:t>
        <a:bodyPr/>
        <a:lstStyle/>
        <a:p>
          <a:r>
            <a:rPr lang="ru-RU" sz="1600" smtClean="0"/>
            <a:t>Кнопка «Проголосовать»</a:t>
          </a:r>
          <a:endParaRPr lang="ru-RU" sz="1600" dirty="0"/>
        </a:p>
      </dgm:t>
    </dgm:pt>
    <dgm:pt modelId="{42A8CD12-05DF-43CA-AEC2-1BE4A1BA87AE}" type="parTrans" cxnId="{4DA821D3-5E37-4CD8-849E-202DCCED2FD4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E40B3E3-8400-44C7-AD29-DBA06A7893B8}" type="sibTrans" cxnId="{4DA821D3-5E37-4CD8-849E-202DCCED2FD4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C41255F-1FF6-4B8E-8E8B-DDB11FE50B77}">
      <dgm:prSet custT="1"/>
      <dgm:spPr/>
      <dgm:t>
        <a:bodyPr/>
        <a:lstStyle/>
        <a:p>
          <a:r>
            <a:rPr lang="ru-RU" sz="1600" smtClean="0"/>
            <a:t>Выбираем свой населенный пункт</a:t>
          </a:r>
          <a:endParaRPr lang="ru-RU" sz="1600" dirty="0"/>
        </a:p>
      </dgm:t>
    </dgm:pt>
    <dgm:pt modelId="{ADD02AB0-0E15-4879-84FC-AD61C726C1C4}" type="parTrans" cxnId="{FA16C8E1-7150-42E3-BA37-24DEA1725F7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50574A7F-E984-42CD-B007-68DC1854E4B0}" type="sibTrans" cxnId="{FA16C8E1-7150-42E3-BA37-24DEA1725F7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53CBFDE5-72C9-4706-8F11-3163B48113B2}">
      <dgm:prSet custT="1"/>
      <dgm:spPr/>
      <dgm:t>
        <a:bodyPr/>
        <a:lstStyle/>
        <a:p>
          <a:r>
            <a:rPr lang="ru-RU" sz="1600" smtClean="0"/>
            <a:t>Голосуем</a:t>
          </a:r>
          <a:endParaRPr lang="ru-RU" sz="1600" dirty="0"/>
        </a:p>
      </dgm:t>
    </dgm:pt>
    <dgm:pt modelId="{D15D31BD-F323-44DC-8968-8D88656562AA}" type="parTrans" cxnId="{EA6AA1E3-E6CA-46D2-94F0-5023AF96F051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748C3447-E1C1-415D-8484-40F4B78A6775}" type="sibTrans" cxnId="{EA6AA1E3-E6CA-46D2-94F0-5023AF96F051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FD6F524-1E7E-4677-A768-7C1E1C91FE54}" type="pres">
      <dgm:prSet presAssocID="{BAA84E86-39FC-40AA-8C4B-EFD5F860FE6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9234A-88F1-4797-B30A-AADF8C6F9849}" type="pres">
      <dgm:prSet presAssocID="{D33DCD6C-1A2E-4DA9-90A3-A3DE962B6216}" presName="node" presStyleLbl="node1" presStyleIdx="0" presStyleCnt="5" custLinFactY="-874" custLinFactNeighborX="-4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FD3FD-4EAB-4476-9D2B-59F79061A7A4}" type="pres">
      <dgm:prSet presAssocID="{34B10CBA-1615-41BD-AF21-F91F7BF0DF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EB676-B5FB-4FC1-9352-C6ADA4F9BE75}" type="pres">
      <dgm:prSet presAssocID="{34B10CBA-1615-41BD-AF21-F91F7BF0DF0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21CB6DD-3A38-4A89-85DB-28503CFFDE2B}" type="pres">
      <dgm:prSet presAssocID="{059E9C49-8D0F-4116-93EF-45F95C68AB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DD042-82E1-4D21-ACCA-AE53CFB23F5F}" type="pres">
      <dgm:prSet presAssocID="{E920A69E-EBA8-4436-B52A-1C6889E6B80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6BD891B-7255-46DA-A67C-DB8A625527A5}" type="pres">
      <dgm:prSet presAssocID="{E920A69E-EBA8-4436-B52A-1C6889E6B80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6796BCF-C1C2-4A05-8A7F-59AE7AEDF93C}" type="pres">
      <dgm:prSet presAssocID="{0191D2C1-6D66-4B01-9455-BC93506D8C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6E553-8B24-471D-812C-20C3BE03C7C7}" type="pres">
      <dgm:prSet presAssocID="{CE40B3E3-8400-44C7-AD29-DBA06A7893B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4D459AA-0C6D-4E40-88E2-4FAC194CF8C7}" type="pres">
      <dgm:prSet presAssocID="{CE40B3E3-8400-44C7-AD29-DBA06A7893B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5CAC89A-9B25-44BE-8298-790513E4EAF7}" type="pres">
      <dgm:prSet presAssocID="{6C41255F-1FF6-4B8E-8E8B-DDB11FE50B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2F992-45DA-4BDF-BCFA-290404BD5705}" type="pres">
      <dgm:prSet presAssocID="{50574A7F-E984-42CD-B007-68DC1854E4B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44B6F60-8B3B-45FF-A868-D1DA6102ED8B}" type="pres">
      <dgm:prSet presAssocID="{50574A7F-E984-42CD-B007-68DC1854E4B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F83B5D7-95E3-45A0-B123-556189DC5A60}" type="pres">
      <dgm:prSet presAssocID="{53CBFDE5-72C9-4706-8F11-3163B48113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821D3-5E37-4CD8-849E-202DCCED2FD4}" srcId="{BAA84E86-39FC-40AA-8C4B-EFD5F860FE6F}" destId="{0191D2C1-6D66-4B01-9455-BC93506D8C2F}" srcOrd="2" destOrd="0" parTransId="{42A8CD12-05DF-43CA-AEC2-1BE4A1BA87AE}" sibTransId="{CE40B3E3-8400-44C7-AD29-DBA06A7893B8}"/>
    <dgm:cxn modelId="{D133FA81-633A-4C36-ADFB-7759FF513D10}" type="presOf" srcId="{34B10CBA-1615-41BD-AF21-F91F7BF0DF0B}" destId="{42BEB676-B5FB-4FC1-9352-C6ADA4F9BE75}" srcOrd="1" destOrd="0" presId="urn:microsoft.com/office/officeart/2005/8/layout/process2"/>
    <dgm:cxn modelId="{FAB2071D-3392-483B-925F-D40BF3D76393}" type="presOf" srcId="{6C41255F-1FF6-4B8E-8E8B-DDB11FE50B77}" destId="{35CAC89A-9B25-44BE-8298-790513E4EAF7}" srcOrd="0" destOrd="0" presId="urn:microsoft.com/office/officeart/2005/8/layout/process2"/>
    <dgm:cxn modelId="{7CB63311-A39B-4A73-AE14-35E6642B3C1F}" type="presOf" srcId="{0191D2C1-6D66-4B01-9455-BC93506D8C2F}" destId="{A6796BCF-C1C2-4A05-8A7F-59AE7AEDF93C}" srcOrd="0" destOrd="0" presId="urn:microsoft.com/office/officeart/2005/8/layout/process2"/>
    <dgm:cxn modelId="{DAB98284-6725-479F-BA79-397C1D56B25A}" srcId="{BAA84E86-39FC-40AA-8C4B-EFD5F860FE6F}" destId="{D33DCD6C-1A2E-4DA9-90A3-A3DE962B6216}" srcOrd="0" destOrd="0" parTransId="{9F879400-8018-4C90-B815-7B3D630E5D87}" sibTransId="{34B10CBA-1615-41BD-AF21-F91F7BF0DF0B}"/>
    <dgm:cxn modelId="{EDC48A7E-5F49-492B-9646-B986C189D73B}" srcId="{BAA84E86-39FC-40AA-8C4B-EFD5F860FE6F}" destId="{059E9C49-8D0F-4116-93EF-45F95C68ABCD}" srcOrd="1" destOrd="0" parTransId="{E027C8A5-2095-4774-84C9-84D4E410BE96}" sibTransId="{E920A69E-EBA8-4436-B52A-1C6889E6B805}"/>
    <dgm:cxn modelId="{6DA810A8-E639-487B-99C6-D278B5801D34}" type="presOf" srcId="{CE40B3E3-8400-44C7-AD29-DBA06A7893B8}" destId="{E4D459AA-0C6D-4E40-88E2-4FAC194CF8C7}" srcOrd="1" destOrd="0" presId="urn:microsoft.com/office/officeart/2005/8/layout/process2"/>
    <dgm:cxn modelId="{2376DFE1-90F1-4EC8-B356-D74BFF87E6D2}" type="presOf" srcId="{E920A69E-EBA8-4436-B52A-1C6889E6B805}" destId="{26BD891B-7255-46DA-A67C-DB8A625527A5}" srcOrd="1" destOrd="0" presId="urn:microsoft.com/office/officeart/2005/8/layout/process2"/>
    <dgm:cxn modelId="{ECB8D9E3-5F17-4B50-AC4D-67E01C759AA3}" type="presOf" srcId="{D33DCD6C-1A2E-4DA9-90A3-A3DE962B6216}" destId="{6C89234A-88F1-4797-B30A-AADF8C6F9849}" srcOrd="0" destOrd="0" presId="urn:microsoft.com/office/officeart/2005/8/layout/process2"/>
    <dgm:cxn modelId="{0676759B-84C9-49F0-A63F-309CBF1C787F}" type="presOf" srcId="{34B10CBA-1615-41BD-AF21-F91F7BF0DF0B}" destId="{930FD3FD-4EAB-4476-9D2B-59F79061A7A4}" srcOrd="0" destOrd="0" presId="urn:microsoft.com/office/officeart/2005/8/layout/process2"/>
    <dgm:cxn modelId="{FA16C8E1-7150-42E3-BA37-24DEA1725F7A}" srcId="{BAA84E86-39FC-40AA-8C4B-EFD5F860FE6F}" destId="{6C41255F-1FF6-4B8E-8E8B-DDB11FE50B77}" srcOrd="3" destOrd="0" parTransId="{ADD02AB0-0E15-4879-84FC-AD61C726C1C4}" sibTransId="{50574A7F-E984-42CD-B007-68DC1854E4B0}"/>
    <dgm:cxn modelId="{9662B14B-8E5A-4ED4-B196-921E64E6DC07}" type="presOf" srcId="{53CBFDE5-72C9-4706-8F11-3163B48113B2}" destId="{BF83B5D7-95E3-45A0-B123-556189DC5A60}" srcOrd="0" destOrd="0" presId="urn:microsoft.com/office/officeart/2005/8/layout/process2"/>
    <dgm:cxn modelId="{C043CFC4-AFB2-4A1D-BE4D-DECCF62567A3}" type="presOf" srcId="{BAA84E86-39FC-40AA-8C4B-EFD5F860FE6F}" destId="{8FD6F524-1E7E-4677-A768-7C1E1C91FE54}" srcOrd="0" destOrd="0" presId="urn:microsoft.com/office/officeart/2005/8/layout/process2"/>
    <dgm:cxn modelId="{EA6AA1E3-E6CA-46D2-94F0-5023AF96F051}" srcId="{BAA84E86-39FC-40AA-8C4B-EFD5F860FE6F}" destId="{53CBFDE5-72C9-4706-8F11-3163B48113B2}" srcOrd="4" destOrd="0" parTransId="{D15D31BD-F323-44DC-8968-8D88656562AA}" sibTransId="{748C3447-E1C1-415D-8484-40F4B78A6775}"/>
    <dgm:cxn modelId="{6D47166C-AAF5-46A0-8C03-F6F88EDD389A}" type="presOf" srcId="{50574A7F-E984-42CD-B007-68DC1854E4B0}" destId="{E052F992-45DA-4BDF-BCFA-290404BD5705}" srcOrd="0" destOrd="0" presId="urn:microsoft.com/office/officeart/2005/8/layout/process2"/>
    <dgm:cxn modelId="{77B3F0FE-A95A-47B3-B3BA-77F0CD827322}" type="presOf" srcId="{059E9C49-8D0F-4116-93EF-45F95C68ABCD}" destId="{B21CB6DD-3A38-4A89-85DB-28503CFFDE2B}" srcOrd="0" destOrd="0" presId="urn:microsoft.com/office/officeart/2005/8/layout/process2"/>
    <dgm:cxn modelId="{D6DBB621-E783-4645-980D-C3C19CFBBF74}" type="presOf" srcId="{E920A69E-EBA8-4436-B52A-1C6889E6B805}" destId="{074DD042-82E1-4D21-ACCA-AE53CFB23F5F}" srcOrd="0" destOrd="0" presId="urn:microsoft.com/office/officeart/2005/8/layout/process2"/>
    <dgm:cxn modelId="{13E16795-A5F1-44EC-9D2D-8C1640D52C53}" type="presOf" srcId="{CE40B3E3-8400-44C7-AD29-DBA06A7893B8}" destId="{BBE6E553-8B24-471D-812C-20C3BE03C7C7}" srcOrd="0" destOrd="0" presId="urn:microsoft.com/office/officeart/2005/8/layout/process2"/>
    <dgm:cxn modelId="{AD2D4643-AD3D-4E19-A3DF-490FCCB66008}" type="presOf" srcId="{50574A7F-E984-42CD-B007-68DC1854E4B0}" destId="{344B6F60-8B3B-45FF-A868-D1DA6102ED8B}" srcOrd="1" destOrd="0" presId="urn:microsoft.com/office/officeart/2005/8/layout/process2"/>
    <dgm:cxn modelId="{3B3E8FC4-FC8B-47D1-B552-0341625E3E10}" type="presParOf" srcId="{8FD6F524-1E7E-4677-A768-7C1E1C91FE54}" destId="{6C89234A-88F1-4797-B30A-AADF8C6F9849}" srcOrd="0" destOrd="0" presId="urn:microsoft.com/office/officeart/2005/8/layout/process2"/>
    <dgm:cxn modelId="{02B8A405-9E58-4819-B2DA-6BA572ECB791}" type="presParOf" srcId="{8FD6F524-1E7E-4677-A768-7C1E1C91FE54}" destId="{930FD3FD-4EAB-4476-9D2B-59F79061A7A4}" srcOrd="1" destOrd="0" presId="urn:microsoft.com/office/officeart/2005/8/layout/process2"/>
    <dgm:cxn modelId="{9804711B-E7F7-476B-8A81-8B35FEC0964C}" type="presParOf" srcId="{930FD3FD-4EAB-4476-9D2B-59F79061A7A4}" destId="{42BEB676-B5FB-4FC1-9352-C6ADA4F9BE75}" srcOrd="0" destOrd="0" presId="urn:microsoft.com/office/officeart/2005/8/layout/process2"/>
    <dgm:cxn modelId="{6E345D95-69C9-4303-863C-EF4913425897}" type="presParOf" srcId="{8FD6F524-1E7E-4677-A768-7C1E1C91FE54}" destId="{B21CB6DD-3A38-4A89-85DB-28503CFFDE2B}" srcOrd="2" destOrd="0" presId="urn:microsoft.com/office/officeart/2005/8/layout/process2"/>
    <dgm:cxn modelId="{6AC79F54-49A3-4841-8BDD-8E23E40CD198}" type="presParOf" srcId="{8FD6F524-1E7E-4677-A768-7C1E1C91FE54}" destId="{074DD042-82E1-4D21-ACCA-AE53CFB23F5F}" srcOrd="3" destOrd="0" presId="urn:microsoft.com/office/officeart/2005/8/layout/process2"/>
    <dgm:cxn modelId="{74EA4BCF-FDF1-482D-9123-3B5F825A9DE2}" type="presParOf" srcId="{074DD042-82E1-4D21-ACCA-AE53CFB23F5F}" destId="{26BD891B-7255-46DA-A67C-DB8A625527A5}" srcOrd="0" destOrd="0" presId="urn:microsoft.com/office/officeart/2005/8/layout/process2"/>
    <dgm:cxn modelId="{E8DC924B-6949-44CF-993E-7CAE325060E0}" type="presParOf" srcId="{8FD6F524-1E7E-4677-A768-7C1E1C91FE54}" destId="{A6796BCF-C1C2-4A05-8A7F-59AE7AEDF93C}" srcOrd="4" destOrd="0" presId="urn:microsoft.com/office/officeart/2005/8/layout/process2"/>
    <dgm:cxn modelId="{8B0A1761-D0DA-42D6-BC62-B8B5A182BB3B}" type="presParOf" srcId="{8FD6F524-1E7E-4677-A768-7C1E1C91FE54}" destId="{BBE6E553-8B24-471D-812C-20C3BE03C7C7}" srcOrd="5" destOrd="0" presId="urn:microsoft.com/office/officeart/2005/8/layout/process2"/>
    <dgm:cxn modelId="{949012CE-1E95-42D6-99EB-EA22120E39F2}" type="presParOf" srcId="{BBE6E553-8B24-471D-812C-20C3BE03C7C7}" destId="{E4D459AA-0C6D-4E40-88E2-4FAC194CF8C7}" srcOrd="0" destOrd="0" presId="urn:microsoft.com/office/officeart/2005/8/layout/process2"/>
    <dgm:cxn modelId="{AE3DE5F2-BD6B-4BBC-96B8-E2D2DF21BD8D}" type="presParOf" srcId="{8FD6F524-1E7E-4677-A768-7C1E1C91FE54}" destId="{35CAC89A-9B25-44BE-8298-790513E4EAF7}" srcOrd="6" destOrd="0" presId="urn:microsoft.com/office/officeart/2005/8/layout/process2"/>
    <dgm:cxn modelId="{744583C2-6FCD-4AB3-8C90-DA2675D00FBC}" type="presParOf" srcId="{8FD6F524-1E7E-4677-A768-7C1E1C91FE54}" destId="{E052F992-45DA-4BDF-BCFA-290404BD5705}" srcOrd="7" destOrd="0" presId="urn:microsoft.com/office/officeart/2005/8/layout/process2"/>
    <dgm:cxn modelId="{4DC50FAB-1209-4BEC-B619-6FB0FC1AD7FD}" type="presParOf" srcId="{E052F992-45DA-4BDF-BCFA-290404BD5705}" destId="{344B6F60-8B3B-45FF-A868-D1DA6102ED8B}" srcOrd="0" destOrd="0" presId="urn:microsoft.com/office/officeart/2005/8/layout/process2"/>
    <dgm:cxn modelId="{4E491285-9DC5-4BB8-AD74-28E7EC7065F7}" type="presParOf" srcId="{8FD6F524-1E7E-4677-A768-7C1E1C91FE54}" destId="{BF83B5D7-95E3-45A0-B123-556189DC5A6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89234A-88F1-4797-B30A-AADF8C6F9849}">
      <dsp:nvSpPr>
        <dsp:cNvPr id="0" name=""/>
        <dsp:cNvSpPr/>
      </dsp:nvSpPr>
      <dsp:spPr>
        <a:xfrm>
          <a:off x="910134" y="0"/>
          <a:ext cx="2256146" cy="74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СделайПриморьеЛучше.рф</a:t>
          </a:r>
          <a:endParaRPr lang="ru-RU" sz="1400" kern="1200" dirty="0"/>
        </a:p>
      </dsp:txBody>
      <dsp:txXfrm>
        <a:off x="910134" y="0"/>
        <a:ext cx="2256146" cy="742764"/>
      </dsp:txXfrm>
    </dsp:sp>
    <dsp:sp modelId="{930FD3FD-4EAB-4476-9D2B-59F79061A7A4}">
      <dsp:nvSpPr>
        <dsp:cNvPr id="0" name=""/>
        <dsp:cNvSpPr/>
      </dsp:nvSpPr>
      <dsp:spPr>
        <a:xfrm rot="5367579">
          <a:off x="1903951" y="761650"/>
          <a:ext cx="279025" cy="334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rgbClr val="002060"/>
            </a:solidFill>
          </a:endParaRPr>
        </a:p>
      </dsp:txBody>
      <dsp:txXfrm rot="5367579">
        <a:off x="1903951" y="761650"/>
        <a:ext cx="279025" cy="334243"/>
      </dsp:txXfrm>
    </dsp:sp>
    <dsp:sp modelId="{B21CB6DD-3A38-4A89-85DB-28503CFFDE2B}">
      <dsp:nvSpPr>
        <dsp:cNvPr id="0" name=""/>
        <dsp:cNvSpPr/>
      </dsp:nvSpPr>
      <dsp:spPr>
        <a:xfrm>
          <a:off x="920647" y="1114781"/>
          <a:ext cx="2256146" cy="74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Авторизация ЕСИА	</a:t>
          </a:r>
          <a:endParaRPr lang="ru-RU" sz="1600" kern="1200" dirty="0"/>
        </a:p>
      </dsp:txBody>
      <dsp:txXfrm>
        <a:off x="920647" y="1114781"/>
        <a:ext cx="2256146" cy="742764"/>
      </dsp:txXfrm>
    </dsp:sp>
    <dsp:sp modelId="{074DD042-82E1-4D21-ACCA-AE53CFB23F5F}">
      <dsp:nvSpPr>
        <dsp:cNvPr id="0" name=""/>
        <dsp:cNvSpPr/>
      </dsp:nvSpPr>
      <dsp:spPr>
        <a:xfrm rot="5400000">
          <a:off x="1909452" y="1876114"/>
          <a:ext cx="278536" cy="334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rgbClr val="002060"/>
            </a:solidFill>
          </a:endParaRPr>
        </a:p>
      </dsp:txBody>
      <dsp:txXfrm rot="5400000">
        <a:off x="1909452" y="1876114"/>
        <a:ext cx="278536" cy="334243"/>
      </dsp:txXfrm>
    </dsp:sp>
    <dsp:sp modelId="{A6796BCF-C1C2-4A05-8A7F-59AE7AEDF93C}">
      <dsp:nvSpPr>
        <dsp:cNvPr id="0" name=""/>
        <dsp:cNvSpPr/>
      </dsp:nvSpPr>
      <dsp:spPr>
        <a:xfrm>
          <a:off x="920647" y="2228927"/>
          <a:ext cx="2256146" cy="74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Кнопка «Проголосовать»</a:t>
          </a:r>
          <a:endParaRPr lang="ru-RU" sz="1600" kern="1200" dirty="0"/>
        </a:p>
      </dsp:txBody>
      <dsp:txXfrm>
        <a:off x="920647" y="2228927"/>
        <a:ext cx="2256146" cy="742764"/>
      </dsp:txXfrm>
    </dsp:sp>
    <dsp:sp modelId="{BBE6E553-8B24-471D-812C-20C3BE03C7C7}">
      <dsp:nvSpPr>
        <dsp:cNvPr id="0" name=""/>
        <dsp:cNvSpPr/>
      </dsp:nvSpPr>
      <dsp:spPr>
        <a:xfrm rot="5400000">
          <a:off x="1909452" y="2990260"/>
          <a:ext cx="278536" cy="334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rgbClr val="002060"/>
            </a:solidFill>
          </a:endParaRPr>
        </a:p>
      </dsp:txBody>
      <dsp:txXfrm rot="5400000">
        <a:off x="1909452" y="2990260"/>
        <a:ext cx="278536" cy="334243"/>
      </dsp:txXfrm>
    </dsp:sp>
    <dsp:sp modelId="{35CAC89A-9B25-44BE-8298-790513E4EAF7}">
      <dsp:nvSpPr>
        <dsp:cNvPr id="0" name=""/>
        <dsp:cNvSpPr/>
      </dsp:nvSpPr>
      <dsp:spPr>
        <a:xfrm>
          <a:off x="920647" y="3343073"/>
          <a:ext cx="2256146" cy="74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Выбираем свой населенный пункт</a:t>
          </a:r>
          <a:endParaRPr lang="ru-RU" sz="1600" kern="1200" dirty="0"/>
        </a:p>
      </dsp:txBody>
      <dsp:txXfrm>
        <a:off x="920647" y="3343073"/>
        <a:ext cx="2256146" cy="742764"/>
      </dsp:txXfrm>
    </dsp:sp>
    <dsp:sp modelId="{E052F992-45DA-4BDF-BCFA-290404BD5705}">
      <dsp:nvSpPr>
        <dsp:cNvPr id="0" name=""/>
        <dsp:cNvSpPr/>
      </dsp:nvSpPr>
      <dsp:spPr>
        <a:xfrm rot="5400000">
          <a:off x="1909452" y="4104406"/>
          <a:ext cx="278536" cy="334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rgbClr val="002060"/>
            </a:solidFill>
          </a:endParaRPr>
        </a:p>
      </dsp:txBody>
      <dsp:txXfrm rot="5400000">
        <a:off x="1909452" y="4104406"/>
        <a:ext cx="278536" cy="334243"/>
      </dsp:txXfrm>
    </dsp:sp>
    <dsp:sp modelId="{BF83B5D7-95E3-45A0-B123-556189DC5A60}">
      <dsp:nvSpPr>
        <dsp:cNvPr id="0" name=""/>
        <dsp:cNvSpPr/>
      </dsp:nvSpPr>
      <dsp:spPr>
        <a:xfrm>
          <a:off x="920647" y="4457219"/>
          <a:ext cx="2256146" cy="74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Голосуем</a:t>
          </a:r>
          <a:endParaRPr lang="ru-RU" sz="1600" kern="1200" dirty="0"/>
        </a:p>
      </dsp:txBody>
      <dsp:txXfrm>
        <a:off x="920647" y="4457219"/>
        <a:ext cx="2256146" cy="74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D8476-467C-4EBC-997D-D15EED0899DC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DDAF-2929-4B52-88DD-709DC0A2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85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A85FB-C446-414E-BF81-451742F5330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0B19E-7C31-49C5-8122-9EAFDB8C4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4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B19E-7C31-49C5-8122-9EAFDB8C4C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5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B19E-7C31-49C5-8122-9EAFDB8C4C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3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B19E-7C31-49C5-8122-9EAFDB8C4C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43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B19E-7C31-49C5-8122-9EAFDB8C4CC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82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962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67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743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917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21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411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603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95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1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246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02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5143-1887-437E-98A9-97CAF80AA2A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FD4B-DC99-4210-977B-D51E290DD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15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&#1089;&#1076;&#1077;&#1083;&#1072;&#1081;&#1087;&#1088;&#1080;&#1084;&#1086;&#1088;&#1100;&#1077;&#1083;&#1091;&#1095;&#1096;&#1077;.&#1088;&#1092;/" TargetMode="External"/><Relationship Id="rId4" Type="http://schemas.openxmlformats.org/officeDocument/2006/relationships/hyperlink" Target="https://25prim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knado@primorsky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26936" y="24928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</a:rPr>
              <a:t>«</a:t>
            </a:r>
            <a:r>
              <a:rPr lang="ru-RU" sz="2400" dirty="0">
                <a:solidFill>
                  <a:schemeClr val="accent5"/>
                </a:solidFill>
              </a:rPr>
              <a:t>Национальные проекты воплощаются в жизнь усилиями, талантом, инициативой </a:t>
            </a:r>
            <a:r>
              <a:rPr lang="ru-RU" sz="2400" dirty="0" smtClean="0">
                <a:solidFill>
                  <a:schemeClr val="accent5"/>
                </a:solidFill>
              </a:rPr>
              <a:t>наших </a:t>
            </a:r>
            <a:r>
              <a:rPr lang="ru-RU" sz="2400" dirty="0">
                <a:solidFill>
                  <a:schemeClr val="accent5"/>
                </a:solidFill>
              </a:rPr>
              <a:t>людей. Поэтому муниципальной власти нельзя засиживаться в кабинетах. Нужно быть с людьми, обсуждать с ними самые насущные вопросы</a:t>
            </a:r>
            <a:r>
              <a:rPr lang="ru-RU" sz="2400" dirty="0" smtClean="0">
                <a:solidFill>
                  <a:schemeClr val="accent5"/>
                </a:solidFill>
              </a:rPr>
              <a:t>».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624" y="4883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Владимир Владимирович Путин</a:t>
            </a:r>
            <a:endParaRPr lang="ru-RU" i="1" dirty="0"/>
          </a:p>
          <a:p>
            <a:r>
              <a:rPr lang="ru-RU" i="1" dirty="0" smtClean="0"/>
              <a:t>Президент Российской </a:t>
            </a:r>
            <a:r>
              <a:rPr lang="ru-RU" i="1" dirty="0"/>
              <a:t>Федерации</a:t>
            </a:r>
            <a:endParaRPr lang="ru-RU" i="1" dirty="0">
              <a:effectLst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66184" y="476672"/>
            <a:ext cx="7596230" cy="72008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Национальная программа </a:t>
            </a:r>
            <a:r>
              <a:rPr lang="ru-RU" sz="1800" b="1" dirty="0"/>
              <a:t>«Цифровая экономика Российской Федерации»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Региональный  проект </a:t>
            </a:r>
            <a:r>
              <a:rPr lang="ru-RU" sz="1800" b="1" dirty="0"/>
              <a:t>Приморского </a:t>
            </a:r>
            <a:r>
              <a:rPr lang="ru-RU" sz="1800" b="1" dirty="0" smtClean="0"/>
              <a:t>края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«Цифровое государственное управление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08" y="1648104"/>
            <a:ext cx="3986628" cy="31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4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672862"/>
            <a:ext cx="2564130" cy="1604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6999" r="2750" b="4802"/>
          <a:stretch/>
        </p:blipFill>
        <p:spPr>
          <a:xfrm>
            <a:off x="251520" y="2276872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183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-9939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Независимая оценка . Как это работает?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-29498" y="1196752"/>
          <a:ext cx="4097442" cy="520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806" b="27226"/>
          <a:stretch/>
        </p:blipFill>
        <p:spPr>
          <a:xfrm>
            <a:off x="5580112" y="1779322"/>
            <a:ext cx="2594987" cy="3299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56356" y="749918"/>
            <a:ext cx="2232248" cy="447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1 вариант: сайт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6096" y="746088"/>
            <a:ext cx="3534398" cy="46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2 вариант: мобильное приложение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5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839635" cy="977899"/>
          </a:xfrm>
        </p:spPr>
        <p:txBody>
          <a:bodyPr/>
          <a:lstStyle/>
          <a:p>
            <a:r>
              <a:rPr lang="ru-RU" dirty="0" smtClean="0"/>
              <a:t>Независимая оценка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256" r="953"/>
          <a:stretch/>
        </p:blipFill>
        <p:spPr>
          <a:xfrm>
            <a:off x="539552" y="836712"/>
            <a:ext cx="7272808" cy="528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6827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Администрация Уссурийского городского округа. Сделай Приморье лучше – Спутник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59632" y="548680"/>
            <a:ext cx="3999928" cy="5904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700808"/>
            <a:ext cx="2240496" cy="3035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7979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305"/>
            <a:ext cx="9144000" cy="685800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2139"/>
            <a:ext cx="9144000" cy="319372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-825"/>
            <a:ext cx="8269746" cy="180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«Сделай Приморье Лучше»</a:t>
            </a:r>
          </a:p>
          <a:p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Модуль «Пройти опрос»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7740352" y="4869160"/>
            <a:ext cx="894513" cy="1224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193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40668"/>
            <a:ext cx="4255559" cy="5976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172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26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6063" y="-2862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Опросы: Инструмент для всех! </a:t>
            </a:r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04" y="1095946"/>
            <a:ext cx="8275592" cy="46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238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pic>
        <p:nvPicPr>
          <p:cNvPr id="4104" name="Picture 8" descr="http://www.ostrovets.by/images/%D1%80%D0%B0%D1%81%D0%BF%D0%B8%D1%81%D0%B0%D0%BD%D0%B8%D0%B5-%D1%82%D1%80%D0%B0%D0%BD%D1%81%D0%BF%D0%BE%D1%80%D1%82%D0%B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1383042"/>
            <a:ext cx="2857500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87808"/>
            <a:ext cx="4944526" cy="1702330"/>
          </a:xfrm>
          <a:prstGeom prst="rect">
            <a:avLst/>
          </a:prstGeom>
        </p:spPr>
      </p:pic>
      <p:pic>
        <p:nvPicPr>
          <p:cNvPr id="4106" name="Picture 10" descr="http://kirmayak.ru/upload/iblock/ba8/ba8cd2cd2c13b7d4c493d5bc9e5578a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96136" y="2276872"/>
            <a:ext cx="285750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0-tub-ru.yandex.net/i?id=7e43f27b641296d8eec0c18c9434b657-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7319" y="3486382"/>
            <a:ext cx="2856317" cy="117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sem-okt.ru/wp-content/uploads/2016/10/3-3-1024x7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717593"/>
            <a:ext cx="2857500" cy="15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792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78" y="188640"/>
            <a:ext cx="5716251" cy="602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st2.depositphotos.com/4966263/7336/v/950/depositphotos_73365115-stock-illustration-creative-idea-lightbul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836713"/>
            <a:ext cx="24837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069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26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s://www.spcdn.org/images/successstory/promo-logo-en-sm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" t="28625" r="6488" b="28436"/>
          <a:stretch/>
        </p:blipFill>
        <p:spPr bwMode="auto">
          <a:xfrm>
            <a:off x="6253629" y="413386"/>
            <a:ext cx="2463802" cy="7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78" y="894996"/>
            <a:ext cx="5658640" cy="506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3132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139" y="764704"/>
            <a:ext cx="8269746" cy="151216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«Сделай Приморье Лучше»</a:t>
            </a:r>
            <a:b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  <a:hlinkClick r:id="rId4"/>
              </a:rPr>
              <a:t>https://25prim.ru</a:t>
            </a:r>
            <a:r>
              <a:rPr lang="ru-RU" sz="2200" dirty="0">
                <a:solidFill>
                  <a:srgbClr val="7030A0"/>
                </a:solidFill>
              </a:rPr>
              <a:t/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  <a:hlinkClick r:id="rId5"/>
              </a:rPr>
              <a:t>http://</a:t>
            </a:r>
            <a:r>
              <a:rPr lang="ru-RU" sz="2000" dirty="0" err="1" smtClean="0">
                <a:solidFill>
                  <a:srgbClr val="7030A0"/>
                </a:solidFill>
                <a:hlinkClick r:id="rId5"/>
              </a:rPr>
              <a:t>сделайприморьелучше.рф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44824"/>
            <a:ext cx="6895392" cy="40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031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467544" y="1196752"/>
            <a:ext cx="8229600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Ваши замечания, предложения, инициативы мы обязательно учтем!</a:t>
            </a:r>
          </a:p>
          <a:p>
            <a:pPr marL="109728" indent="0" algn="ctr">
              <a:buFont typeface="Wingdings 3"/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endParaRPr lang="ru-RU" sz="2000" i="1" dirty="0" smtClean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endParaRPr lang="ru-RU" sz="2000" i="1" dirty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Контакты:</a:t>
            </a:r>
          </a:p>
          <a:p>
            <a:pPr marL="109728" indent="0" algn="ctr">
              <a:buFont typeface="Wingdings 3"/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Министерство цифрового развития и связи Приморского края</a:t>
            </a:r>
          </a:p>
          <a:p>
            <a:pPr marL="109728" indent="0" algn="ctr">
              <a:buFont typeface="Wingdings 3"/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Тел.:8(423)2209-261</a:t>
            </a:r>
            <a:endParaRPr lang="en-US" sz="2000" i="1" dirty="0" smtClean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r>
              <a:rPr lang="en-US" sz="3200" dirty="0" smtClean="0">
                <a:solidFill>
                  <a:srgbClr val="7030A0"/>
                </a:solidFill>
                <a:hlinkClick r:id="rId4"/>
              </a:rPr>
              <a:t>taknado@primorsky.ru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109728" indent="0" algn="ctr">
              <a:buFont typeface="Wingdings 3"/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18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166" y="-546906"/>
            <a:ext cx="8269746" cy="1804891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«Сделай Приморье Лучше»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4754" y="3140968"/>
            <a:ext cx="3404075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71800" y="1586914"/>
            <a:ext cx="425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18E"/>
                </a:solidFill>
              </a:rPr>
              <a:t>Мобильное приложение </a:t>
            </a:r>
            <a:endParaRPr lang="ru-RU" sz="2400" dirty="0">
              <a:solidFill>
                <a:srgbClr val="00518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36064" y="1112639"/>
            <a:ext cx="1235736" cy="1482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48738" y="3933056"/>
            <a:ext cx="4257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18E"/>
                </a:solidFill>
              </a:rPr>
              <a:t>для  </a:t>
            </a:r>
            <a:r>
              <a:rPr lang="en-US" sz="3200" dirty="0" smtClean="0">
                <a:solidFill>
                  <a:srgbClr val="00518E"/>
                </a:solidFill>
              </a:rPr>
              <a:t>iOS</a:t>
            </a:r>
            <a:r>
              <a:rPr lang="en-US" sz="2400" dirty="0" smtClean="0">
                <a:solidFill>
                  <a:srgbClr val="00518E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518E"/>
                </a:solidFill>
              </a:rPr>
              <a:t>для </a:t>
            </a:r>
            <a:r>
              <a:rPr lang="en-US" sz="3200" dirty="0" smtClean="0">
                <a:solidFill>
                  <a:srgbClr val="00518E"/>
                </a:solidFill>
              </a:rPr>
              <a:t>Android</a:t>
            </a:r>
            <a:endParaRPr lang="ru-RU" sz="3200" dirty="0">
              <a:solidFill>
                <a:srgbClr val="00518E"/>
              </a:solidFill>
            </a:endParaRPr>
          </a:p>
        </p:txBody>
      </p:sp>
      <p:pic>
        <p:nvPicPr>
          <p:cNvPr id="1032" name="Picture 8" descr="http://dividend-center.com/wp-content/uploads/2019/01/%D0%9A%D1%82%D0%BE-%D0%B7%D0%B0%D0%BA%D0%B0%D0%B7%D1%8B%D0%B2%D0%B0%D0%B5%D1%82-%D1%80%D0%B0%D0%B7%D1%80%D0%B0%D0%B1%D0%BE%D1%82%D0%BA%D1%83-%D0%BF%D1%80%D0%B8%D0%BB%D0%BE%D0%B6%D0%B5%D0%BD%D0%B8%D0%B9-%D0%B4%D0%BB%D1%8F-Android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4796" y="3778007"/>
            <a:ext cx="2616225" cy="13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09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10797" r="1254" b="10386"/>
          <a:stretch/>
        </p:blipFill>
        <p:spPr>
          <a:xfrm>
            <a:off x="-1" y="404664"/>
            <a:ext cx="914400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196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325914"/>
            <a:ext cx="438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Статистика. Срез по категориям 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72467"/>
              </p:ext>
            </p:extLst>
          </p:nvPr>
        </p:nvGraphicFramePr>
        <p:xfrm>
          <a:off x="107504" y="3496490"/>
          <a:ext cx="5400600" cy="2953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2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7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03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Сообщения, поступившие от граждан на </a:t>
                      </a:r>
                      <a:r>
                        <a:rPr lang="ru-RU" sz="1100" b="0" dirty="0" smtClean="0">
                          <a:effectLst/>
                        </a:rPr>
                        <a:t>портал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smtClean="0">
                          <a:effectLst/>
                        </a:rPr>
                        <a:t>в </a:t>
                      </a:r>
                      <a:r>
                        <a:rPr lang="ru-RU" sz="1100" b="0" dirty="0">
                          <a:effectLst/>
                        </a:rPr>
                        <a:t>период 01.07. 2019 – </a:t>
                      </a:r>
                      <a:r>
                        <a:rPr lang="ru-RU" sz="1100" b="0" dirty="0" smtClean="0">
                          <a:effectLst/>
                        </a:rPr>
                        <a:t>01.03.2020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Всего поступило сообщений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из них по </a:t>
                      </a:r>
                      <a:r>
                        <a:rPr lang="ru-RU" sz="1100" b="0" dirty="0" smtClean="0">
                          <a:effectLst/>
                        </a:rPr>
                        <a:t>категории: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ЖКХ (благоустройство)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Автомобильные дороги</a:t>
                      </a: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44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Экология (уборка вывоз ТБО)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Транспорт (парковки, безналичная оплата в 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гор.</a:t>
                      </a:r>
                      <a:r>
                        <a:rPr lang="ru-RU" sz="11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транспорте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Социальная сфера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Торговля (несанкционированная)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Связь и телекоммуникации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Противоправные действия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88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услуг (МФЦ)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555592538"/>
              </p:ext>
            </p:extLst>
          </p:nvPr>
        </p:nvGraphicFramePr>
        <p:xfrm>
          <a:off x="3563887" y="764705"/>
          <a:ext cx="583264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75275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151262" cy="3995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48264" y="211218"/>
            <a:ext cx="1728192" cy="399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19869" t="25622" r="20420" b="51318"/>
          <a:stretch/>
        </p:blipFill>
        <p:spPr bwMode="auto">
          <a:xfrm>
            <a:off x="179512" y="188640"/>
            <a:ext cx="6768752" cy="1500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l="18943" t="9151" r="25257" b="15447"/>
          <a:stretch/>
        </p:blipFill>
        <p:spPr bwMode="auto">
          <a:xfrm>
            <a:off x="185989" y="1877352"/>
            <a:ext cx="6811918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77099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47" y="-1962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078" y="237850"/>
            <a:ext cx="2403539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«Как надо отвечать»</a:t>
            </a:r>
            <a:endParaRPr lang="ru-RU" b="1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9794" t="23956" r="20721" b="29220"/>
          <a:stretch/>
        </p:blipFill>
        <p:spPr bwMode="auto">
          <a:xfrm>
            <a:off x="228037" y="951922"/>
            <a:ext cx="5495925" cy="24574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1600" y="2492896"/>
            <a:ext cx="2583903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31640" y="3645535"/>
            <a:ext cx="662473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56176" y="4853806"/>
            <a:ext cx="2664297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Выгнутая вверх стрелка 8"/>
          <p:cNvSpPr/>
          <p:nvPr/>
        </p:nvSpPr>
        <p:spPr>
          <a:xfrm rot="1777646">
            <a:off x="5908093" y="2366308"/>
            <a:ext cx="1800200" cy="1008112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847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7568"/>
            <a:ext cx="4554252" cy="232772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91064" y="1196752"/>
            <a:ext cx="32956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</a:rPr>
              <a:t>ЭТО НЕ ЖАЛОБЫ!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Жители</a:t>
            </a:r>
            <a:endParaRPr lang="en-US" sz="3600" dirty="0" smtClean="0">
              <a:solidFill>
                <a:srgbClr val="00518E"/>
              </a:solidFill>
              <a:latin typeface="Arial Black" panose="020B0A04020102020204" pitchFamily="34" charset="0"/>
            </a:endParaRPr>
          </a:p>
          <a:p>
            <a:r>
              <a:rPr lang="ru-RU" sz="3600" b="1" u="sng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нам помогают!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816" y="323934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18E"/>
                </a:solidFill>
                <a:latin typeface="Arial Black" panose="020B0A04020102020204" pitchFamily="34" charset="0"/>
              </a:rPr>
              <a:t>Необходимо использовать информацию для анализа </a:t>
            </a: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проблемы </a:t>
            </a:r>
            <a:r>
              <a:rPr lang="ru-RU" dirty="0">
                <a:solidFill>
                  <a:srgbClr val="00518E"/>
                </a:solidFill>
                <a:latin typeface="Arial Black" panose="020B0A04020102020204" pitchFamily="34" charset="0"/>
              </a:rPr>
              <a:t>и </a:t>
            </a: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искоренения причины ее появления.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518E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Необходима </a:t>
            </a:r>
            <a:r>
              <a:rPr lang="ru-RU" dirty="0">
                <a:solidFill>
                  <a:srgbClr val="00518E"/>
                </a:solidFill>
                <a:latin typeface="Arial Black" panose="020B0A04020102020204" pitchFamily="34" charset="0"/>
              </a:rPr>
              <a:t>системная проработка </a:t>
            </a: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сообщений граждан.</a:t>
            </a:r>
            <a:endParaRPr lang="ru-RU" dirty="0">
              <a:solidFill>
                <a:srgbClr val="00518E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518E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Необходимо </a:t>
            </a:r>
            <a:r>
              <a:rPr lang="ru-RU" dirty="0">
                <a:solidFill>
                  <a:srgbClr val="00518E"/>
                </a:solidFill>
                <a:latin typeface="Arial Black" panose="020B0A04020102020204" pitchFamily="34" charset="0"/>
              </a:rPr>
              <a:t>учитывать объекты</a:t>
            </a: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, о которых сообщают граждане в планировании работы органа власти.</a:t>
            </a:r>
          </a:p>
          <a:p>
            <a:endParaRPr lang="ru-RU" dirty="0" smtClean="0">
              <a:solidFill>
                <a:srgbClr val="00518E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Нужно быть корректнее в формулировках, избегать фраз «это не наши полномочия».</a:t>
            </a:r>
          </a:p>
          <a:p>
            <a:r>
              <a:rPr lang="ru-RU" dirty="0" smtClean="0">
                <a:solidFill>
                  <a:srgbClr val="00518E"/>
                </a:solidFill>
                <a:latin typeface="Arial Black" panose="020B0A04020102020204" pitchFamily="34" charset="0"/>
              </a:rPr>
              <a:t>  </a:t>
            </a:r>
            <a:endParaRPr lang="ru-RU" dirty="0">
              <a:solidFill>
                <a:srgbClr val="00518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877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305"/>
            <a:ext cx="9144000" cy="685800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2139"/>
            <a:ext cx="9144000" cy="319372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-825"/>
            <a:ext cx="8269746" cy="180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«Сделай Приморье Лучше»</a:t>
            </a:r>
          </a:p>
          <a:p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Модуль «Проголосовать»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251520" y="4976879"/>
            <a:ext cx="894513" cy="1224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00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</TotalTime>
  <Words>255</Words>
  <Application>Microsoft Office PowerPoint</Application>
  <PresentationFormat>Экран (4:3)</PresentationFormat>
  <Paragraphs>81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Национальная программа «Цифровая экономика Российской Федерации»   Региональный  проект Приморского края  «Цифровое государственное управление»</vt:lpstr>
      <vt:lpstr>«Сделай Приморье Лучше»  https://25prim.ru http://сделайприморьелучше.рф  </vt:lpstr>
      <vt:lpstr>«Сделай Приморье Лучше» </vt:lpstr>
      <vt:lpstr>Слайд 4</vt:lpstr>
      <vt:lpstr>Слайд 5</vt:lpstr>
      <vt:lpstr>Слайд 6</vt:lpstr>
      <vt:lpstr>«Как надо отвечать»</vt:lpstr>
      <vt:lpstr>Слайд 8</vt:lpstr>
      <vt:lpstr>Слайд 9</vt:lpstr>
      <vt:lpstr>Слайд 10</vt:lpstr>
      <vt:lpstr>Слайд 11</vt:lpstr>
      <vt:lpstr>Независимая оценка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Лобанова Евгения Александровна</dc:creator>
  <cp:lastModifiedBy>Пресса</cp:lastModifiedBy>
  <cp:revision>237</cp:revision>
  <cp:lastPrinted>2019-06-30T23:45:18Z</cp:lastPrinted>
  <dcterms:created xsi:type="dcterms:W3CDTF">2019-05-31T00:53:18Z</dcterms:created>
  <dcterms:modified xsi:type="dcterms:W3CDTF">2020-03-13T00:42:37Z</dcterms:modified>
</cp:coreProperties>
</file>